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685800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44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3280684" cy="534238"/>
          </a:xfrm>
          <a:prstGeom prst="rect">
            <a:avLst/>
          </a:prstGeom>
          <a:noFill/>
          <a:ln>
            <a:noFill/>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fr-FR" sz="1400" b="0" i="0" u="none" strike="noStrike" kern="1200" cap="none" spc="0" baseline="0">
              <a:solidFill>
                <a:srgbClr val="000000"/>
              </a:solidFill>
              <a:uFillTx/>
              <a:latin typeface="Arial" pitchFamily="18"/>
              <a:ea typeface="SimSun" pitchFamily="2"/>
              <a:cs typeface="Tahoma" pitchFamily="2"/>
            </a:endParaRPr>
          </a:p>
        </p:txBody>
      </p:sp>
      <p:sp>
        <p:nvSpPr>
          <p:cNvPr id="3" name="Espace réservé de la date 2"/>
          <p:cNvSpPr txBox="1">
            <a:spLocks noGrp="1"/>
          </p:cNvSpPr>
          <p:nvPr>
            <p:ph type="dt" sz="quarter" idx="1"/>
          </p:nvPr>
        </p:nvSpPr>
        <p:spPr>
          <a:xfrm>
            <a:off x="4278962" y="0"/>
            <a:ext cx="3280684" cy="534238"/>
          </a:xfrm>
          <a:prstGeom prst="rect">
            <a:avLst/>
          </a:prstGeom>
          <a:noFill/>
          <a:ln>
            <a:noFill/>
          </a:ln>
        </p:spPr>
        <p:txBody>
          <a:bodyPr vert="horz" wrap="squar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fr-FR" sz="1400" b="0" i="0" u="none" strike="noStrike" kern="1200" cap="none" spc="0" baseline="0">
              <a:solidFill>
                <a:srgbClr val="000000"/>
              </a:solidFill>
              <a:uFillTx/>
              <a:latin typeface="Arial" pitchFamily="18"/>
              <a:ea typeface="SimSun" pitchFamily="2"/>
              <a:cs typeface="Tahoma" pitchFamily="2"/>
            </a:endParaRPr>
          </a:p>
        </p:txBody>
      </p:sp>
      <p:sp>
        <p:nvSpPr>
          <p:cNvPr id="4" name="Espace réservé du pied de page 3"/>
          <p:cNvSpPr txBox="1">
            <a:spLocks noGrp="1"/>
          </p:cNvSpPr>
          <p:nvPr>
            <p:ph type="ftr" sz="quarter" idx="2"/>
          </p:nvPr>
        </p:nvSpPr>
        <p:spPr>
          <a:xfrm>
            <a:off x="0" y="10157402"/>
            <a:ext cx="3280684" cy="534238"/>
          </a:xfrm>
          <a:prstGeom prst="rect">
            <a:avLst/>
          </a:prstGeom>
          <a:noFill/>
          <a:ln>
            <a:noFill/>
          </a:ln>
        </p:spPr>
        <p:txBody>
          <a:bodyPr vert="horz" wrap="squar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fr-FR" sz="1400" b="0" i="0" u="none" strike="noStrike" kern="1200" cap="none" spc="0" baseline="0">
              <a:solidFill>
                <a:srgbClr val="000000"/>
              </a:solidFill>
              <a:uFillTx/>
              <a:latin typeface="Arial" pitchFamily="18"/>
              <a:ea typeface="SimSun" pitchFamily="2"/>
              <a:cs typeface="Tahoma" pitchFamily="2"/>
            </a:endParaRPr>
          </a:p>
        </p:txBody>
      </p:sp>
      <p:sp>
        <p:nvSpPr>
          <p:cNvPr id="5" name="Espace réservé du numéro de diapositive 4"/>
          <p:cNvSpPr txBox="1">
            <a:spLocks noGrp="1"/>
          </p:cNvSpPr>
          <p:nvPr>
            <p:ph type="sldNum" sz="quarter" idx="3"/>
          </p:nvPr>
        </p:nvSpPr>
        <p:spPr>
          <a:xfrm>
            <a:off x="4278962" y="10157402"/>
            <a:ext cx="3280684" cy="534238"/>
          </a:xfrm>
          <a:prstGeom prst="rect">
            <a:avLst/>
          </a:prstGeom>
          <a:noFill/>
          <a:ln>
            <a:noFill/>
          </a:ln>
        </p:spPr>
        <p:txBody>
          <a:bodyPr vert="horz" wrap="squar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E6FD1F5B-C66E-4D75-8B6C-39C0B5D95B4A}" type="slidenum">
              <a:t>‹N°›</a:t>
            </a:fld>
            <a:endParaRPr lang="fr-FR" sz="1400" b="0" i="0" u="none" strike="noStrike" kern="1200" cap="none" spc="0" baseline="0">
              <a:solidFill>
                <a:srgbClr val="000000"/>
              </a:solidFill>
              <a:uFillTx/>
              <a:latin typeface="Arial" pitchFamily="18"/>
              <a:ea typeface="SimSun" pitchFamily="2"/>
              <a:cs typeface="Tahoma" pitchFamily="2"/>
            </a:endParaRPr>
          </a:p>
        </p:txBody>
      </p:sp>
    </p:spTree>
    <p:extLst>
      <p:ext uri="{BB962C8B-B14F-4D97-AF65-F5344CB8AC3E}">
        <p14:creationId xmlns:p14="http://schemas.microsoft.com/office/powerpoint/2010/main" val="1568833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idx="2"/>
          </p:nvPr>
        </p:nvSpPr>
        <p:spPr>
          <a:xfrm>
            <a:off x="1107000" y="812517"/>
            <a:ext cx="5345280" cy="4008958"/>
          </a:xfrm>
          <a:prstGeom prst="rect">
            <a:avLst/>
          </a:prstGeom>
          <a:noFill/>
          <a:ln>
            <a:noFill/>
            <a:prstDash val="solid"/>
          </a:ln>
        </p:spPr>
      </p:sp>
      <p:sp>
        <p:nvSpPr>
          <p:cNvPr id="3" name="Espace réservé des commentaires 2"/>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fr-FR"/>
          </a:p>
        </p:txBody>
      </p:sp>
      <p:sp>
        <p:nvSpPr>
          <p:cNvPr id="4" name="Espace réservé de l'en-tête 3"/>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fr-F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fr-FR"/>
          </a:p>
        </p:txBody>
      </p:sp>
      <p:sp>
        <p:nvSpPr>
          <p:cNvPr id="5" name="Espace réservé de la date 4"/>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fr-F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fr-FR"/>
          </a:p>
        </p:txBody>
      </p:sp>
      <p:sp>
        <p:nvSpPr>
          <p:cNvPr id="6" name="Espace réservé du pied de page 5"/>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fr-F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fr-FR"/>
          </a:p>
        </p:txBody>
      </p:sp>
      <p:sp>
        <p:nvSpPr>
          <p:cNvPr id="7" name="Espace réservé du numéro de diapositive 6"/>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fr-FR"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079417B4-06BF-4635-92A8-9CE3846A7760}" type="slidenum">
              <a:t>‹N°›</a:t>
            </a:fld>
            <a:endParaRPr lang="fr-FR"/>
          </a:p>
        </p:txBody>
      </p:sp>
    </p:spTree>
    <p:extLst>
      <p:ext uri="{BB962C8B-B14F-4D97-AF65-F5344CB8AC3E}">
        <p14:creationId xmlns:p14="http://schemas.microsoft.com/office/powerpoint/2010/main" val="3475100409"/>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fr-FR" sz="2000" b="0" i="0" u="none" strike="noStrike" kern="1200" cap="none" spc="0" baseline="0">
        <a:solidFill>
          <a:srgbClr val="000000"/>
        </a:solidFill>
        <a:uFillTx/>
        <a:latin typeface="Arial"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16432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1096318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673386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270699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2667817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3746679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4130314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269445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017242"/>
          </a:xfrm>
        </p:spPr>
        <p:txBody>
          <a:bodyPr/>
          <a:lstStyle/>
          <a:p>
            <a:endParaRPr lang="fr-FR"/>
          </a:p>
        </p:txBody>
      </p:sp>
    </p:spTree>
    <p:extLst>
      <p:ext uri="{BB962C8B-B14F-4D97-AF65-F5344CB8AC3E}">
        <p14:creationId xmlns:p14="http://schemas.microsoft.com/office/powerpoint/2010/main" val="52091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574324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32077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159113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3598532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158700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296644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126097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189258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027113"/>
            <a:ext cx="4933950" cy="3700462"/>
          </a:xfrm>
          <a:solidFill>
            <a:srgbClr val="4F81BD"/>
          </a:solidFill>
          <a:ln w="25402">
            <a:solidFill>
              <a:srgbClr val="385D8A"/>
            </a:solidFill>
            <a:prstDash val="solid"/>
          </a:ln>
        </p:spPr>
      </p:sp>
      <p:sp>
        <p:nvSpPr>
          <p:cNvPr id="3" name="Espace réservé des commentaires 2"/>
          <p:cNvSpPr txBox="1">
            <a:spLocks noGrp="1"/>
          </p:cNvSpPr>
          <p:nvPr>
            <p:ph type="body" sz="quarter" idx="1"/>
          </p:nvPr>
        </p:nvSpPr>
        <p:spPr>
          <a:xfrm>
            <a:off x="1169636" y="5086798"/>
            <a:ext cx="5226116" cy="4107603"/>
          </a:xfrm>
        </p:spPr>
        <p:txBody>
          <a:bodyPr>
            <a:spAutoFit/>
          </a:bodyPr>
          <a:lstStyle/>
          <a:p>
            <a:endParaRPr lang="fr-FR"/>
          </a:p>
        </p:txBody>
      </p:sp>
    </p:spTree>
    <p:extLst>
      <p:ext uri="{BB962C8B-B14F-4D97-AF65-F5344CB8AC3E}">
        <p14:creationId xmlns:p14="http://schemas.microsoft.com/office/powerpoint/2010/main" val="411350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txBox="1">
            <a:spLocks noGrp="1"/>
          </p:cNvSpPr>
          <p:nvPr>
            <p:ph type="ctrTitle"/>
          </p:nvPr>
        </p:nvSpPr>
        <p:spPr>
          <a:xfrm>
            <a:off x="685800" y="2130423"/>
            <a:ext cx="7772400" cy="1470026"/>
          </a:xfrm>
        </p:spPr>
        <p:txBody>
          <a:bodyPr/>
          <a:lstStyle>
            <a:lvl1pPr>
              <a:defRPr/>
            </a:lvl1pPr>
          </a:lstStyle>
          <a:p>
            <a:pPr lvl="0"/>
            <a:r>
              <a:rPr lang="fr-FR"/>
              <a:t>Cliquez pour modifier le style du titre</a:t>
            </a:r>
          </a:p>
        </p:txBody>
      </p:sp>
      <p:sp>
        <p:nvSpPr>
          <p:cNvPr id="3" name="Sous-titre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fr-FR"/>
              <a:t>Cliquez pour modifier le style des sous-titres du masque</a:t>
            </a:r>
          </a:p>
        </p:txBody>
      </p:sp>
    </p:spTree>
    <p:extLst>
      <p:ext uri="{BB962C8B-B14F-4D97-AF65-F5344CB8AC3E}">
        <p14:creationId xmlns:p14="http://schemas.microsoft.com/office/powerpoint/2010/main" val="4043229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Cliquez pour modifier le style du titre</a:t>
            </a:r>
          </a:p>
        </p:txBody>
      </p:sp>
      <p:sp>
        <p:nvSpPr>
          <p:cNvPr id="3" name="Espace réservé du texte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23070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txBox="1">
            <a:spLocks noGrp="1"/>
          </p:cNvSpPr>
          <p:nvPr>
            <p:ph type="title" orient="vert"/>
          </p:nvPr>
        </p:nvSpPr>
        <p:spPr>
          <a:xfrm>
            <a:off x="6529392" y="503240"/>
            <a:ext cx="1951036" cy="5722936"/>
          </a:xfrm>
        </p:spPr>
        <p:txBody>
          <a:bodyPr vert="eaVert"/>
          <a:lstStyle>
            <a:lvl1pPr>
              <a:defRPr/>
            </a:lvl1pPr>
          </a:lstStyle>
          <a:p>
            <a:pPr lvl="0"/>
            <a:r>
              <a:rPr lang="fr-FR"/>
              <a:t>Cliquez pour modifier le style du titre</a:t>
            </a:r>
          </a:p>
        </p:txBody>
      </p:sp>
      <p:sp>
        <p:nvSpPr>
          <p:cNvPr id="3" name="Espace réservé du texte vertical 2"/>
          <p:cNvSpPr txBox="1">
            <a:spLocks noGrp="1"/>
          </p:cNvSpPr>
          <p:nvPr>
            <p:ph type="body" orient="vert" idx="1"/>
          </p:nvPr>
        </p:nvSpPr>
        <p:spPr>
          <a:xfrm>
            <a:off x="671517" y="503240"/>
            <a:ext cx="5705471" cy="5722936"/>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39089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Cliquez pour modifier le style du titre</a:t>
            </a:r>
          </a:p>
        </p:txBody>
      </p:sp>
      <p:sp>
        <p:nvSpPr>
          <p:cNvPr id="3" name="Espace réservé du contenu 2"/>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12336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txBox="1">
            <a:spLocks noGrp="1"/>
          </p:cNvSpPr>
          <p:nvPr>
            <p:ph type="title"/>
          </p:nvPr>
        </p:nvSpPr>
        <p:spPr>
          <a:xfrm>
            <a:off x="722311" y="4406895"/>
            <a:ext cx="7772400" cy="1362071"/>
          </a:xfrm>
        </p:spPr>
        <p:txBody>
          <a:bodyPr anchor="t" anchorCtr="0"/>
          <a:lstStyle>
            <a:lvl1pPr algn="l">
              <a:defRPr sz="4000" cap="all"/>
            </a:lvl1pPr>
          </a:lstStyle>
          <a:p>
            <a:pPr lvl="0"/>
            <a:r>
              <a:rPr lang="fr-FR"/>
              <a:t>Cliquez pour modifier le style du titre</a:t>
            </a:r>
          </a:p>
        </p:txBody>
      </p:sp>
      <p:sp>
        <p:nvSpPr>
          <p:cNvPr id="3" name="Espace réservé du texte 2"/>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fr-FR"/>
              <a:t>Cliquez pour modifier les styles du texte du masque</a:t>
            </a:r>
          </a:p>
        </p:txBody>
      </p:sp>
    </p:spTree>
    <p:extLst>
      <p:ext uri="{BB962C8B-B14F-4D97-AF65-F5344CB8AC3E}">
        <p14:creationId xmlns:p14="http://schemas.microsoft.com/office/powerpoint/2010/main" val="3004140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Cliquez pour modifier le style du titre</a:t>
            </a:r>
          </a:p>
        </p:txBody>
      </p:sp>
      <p:sp>
        <p:nvSpPr>
          <p:cNvPr id="3" name="Espace réservé du contenu 2"/>
          <p:cNvSpPr txBox="1">
            <a:spLocks noGrp="1"/>
          </p:cNvSpPr>
          <p:nvPr>
            <p:ph idx="1"/>
          </p:nvPr>
        </p:nvSpPr>
        <p:spPr>
          <a:xfrm>
            <a:off x="671517" y="1906588"/>
            <a:ext cx="3827458" cy="4319589"/>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txBox="1">
            <a:spLocks noGrp="1"/>
          </p:cNvSpPr>
          <p:nvPr>
            <p:ph idx="2"/>
          </p:nvPr>
        </p:nvSpPr>
        <p:spPr>
          <a:xfrm>
            <a:off x="4651379" y="1906588"/>
            <a:ext cx="3829049" cy="4319589"/>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4923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txBox="1">
            <a:spLocks noGrp="1"/>
          </p:cNvSpPr>
          <p:nvPr>
            <p:ph type="title"/>
          </p:nvPr>
        </p:nvSpPr>
        <p:spPr>
          <a:xfrm>
            <a:off x="457200" y="274640"/>
            <a:ext cx="8229600" cy="1143000"/>
          </a:xfrm>
        </p:spPr>
        <p:txBody>
          <a:bodyPr/>
          <a:lstStyle>
            <a:lvl1pPr>
              <a:defRPr/>
            </a:lvl1pPr>
          </a:lstStyle>
          <a:p>
            <a:pPr lvl="0"/>
            <a:r>
              <a:rPr lang="fr-FR"/>
              <a:t>Cliquez pour modifier le style du titre</a:t>
            </a:r>
          </a:p>
        </p:txBody>
      </p:sp>
      <p:sp>
        <p:nvSpPr>
          <p:cNvPr id="3" name="Espace réservé du texte 2"/>
          <p:cNvSpPr txBox="1">
            <a:spLocks noGrp="1"/>
          </p:cNvSpPr>
          <p:nvPr>
            <p:ph type="body" idx="1"/>
          </p:nvPr>
        </p:nvSpPr>
        <p:spPr>
          <a:xfrm>
            <a:off x="457200" y="1535113"/>
            <a:ext cx="4040184" cy="639759"/>
          </a:xfrm>
        </p:spPr>
        <p:txBody>
          <a:bodyPr anchor="b"/>
          <a:lstStyle>
            <a:lvl1pPr marL="0" indent="0">
              <a:buNone/>
              <a:defRPr sz="2400" b="1"/>
            </a:lvl1pPr>
          </a:lstStyle>
          <a:p>
            <a:pPr lvl="0"/>
            <a:r>
              <a:rPr lang="fr-FR"/>
              <a:t>Cliquez pour modifier les styles du texte du masque</a:t>
            </a:r>
          </a:p>
        </p:txBody>
      </p:sp>
      <p:sp>
        <p:nvSpPr>
          <p:cNvPr id="4" name="Espace réservé du contenu 3"/>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txBox="1">
            <a:spLocks noGrp="1"/>
          </p:cNvSpPr>
          <p:nvPr>
            <p:ph type="body" idx="3"/>
          </p:nvPr>
        </p:nvSpPr>
        <p:spPr>
          <a:xfrm>
            <a:off x="4645023" y="1535113"/>
            <a:ext cx="4041776" cy="639759"/>
          </a:xfrm>
        </p:spPr>
        <p:txBody>
          <a:bodyPr anchor="b"/>
          <a:lstStyle>
            <a:lvl1pPr marL="0" indent="0">
              <a:buNone/>
              <a:defRPr sz="2400" b="1"/>
            </a:lvl1pPr>
          </a:lstStyle>
          <a:p>
            <a:pPr lvl="0"/>
            <a:r>
              <a:rPr lang="fr-FR"/>
              <a:t>Cliquez pour modifier les styles du texte du masque</a:t>
            </a:r>
          </a:p>
        </p:txBody>
      </p:sp>
      <p:sp>
        <p:nvSpPr>
          <p:cNvPr id="6" name="Espace réservé du contenu 5"/>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1574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Cliquez pour modifier le style du titre</a:t>
            </a:r>
          </a:p>
        </p:txBody>
      </p:sp>
    </p:spTree>
    <p:extLst>
      <p:ext uri="{BB962C8B-B14F-4D97-AF65-F5344CB8AC3E}">
        <p14:creationId xmlns:p14="http://schemas.microsoft.com/office/powerpoint/2010/main" val="4001737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170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txBox="1">
            <a:spLocks noGrp="1"/>
          </p:cNvSpPr>
          <p:nvPr>
            <p:ph type="title"/>
          </p:nvPr>
        </p:nvSpPr>
        <p:spPr>
          <a:xfrm>
            <a:off x="457200" y="273048"/>
            <a:ext cx="3008311" cy="1162046"/>
          </a:xfrm>
        </p:spPr>
        <p:txBody>
          <a:bodyPr anchor="b" anchorCtr="0"/>
          <a:lstStyle>
            <a:lvl1pPr algn="l">
              <a:defRPr sz="2000"/>
            </a:lvl1pPr>
          </a:lstStyle>
          <a:p>
            <a:pPr lvl="0"/>
            <a:r>
              <a:rPr lang="fr-FR"/>
              <a:t>Cliquez pour modifier le style du titre</a:t>
            </a:r>
          </a:p>
        </p:txBody>
      </p:sp>
      <p:sp>
        <p:nvSpPr>
          <p:cNvPr id="3" name="Espace réservé du contenu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txBox="1">
            <a:spLocks noGrp="1"/>
          </p:cNvSpPr>
          <p:nvPr>
            <p:ph type="body" idx="2"/>
          </p:nvPr>
        </p:nvSpPr>
        <p:spPr>
          <a:xfrm>
            <a:off x="457200" y="1435095"/>
            <a:ext cx="3008311" cy="4691064"/>
          </a:xfrm>
        </p:spPr>
        <p:txBody>
          <a:bodyPr/>
          <a:lstStyle>
            <a:lvl1pPr marL="0" indent="0">
              <a:buNone/>
              <a:defRPr sz="1400"/>
            </a:lvl1pPr>
          </a:lstStyle>
          <a:p>
            <a:pPr lvl="0"/>
            <a:r>
              <a:rPr lang="fr-FR"/>
              <a:t>Cliquez pour modifier les styles du texte du masque</a:t>
            </a:r>
          </a:p>
        </p:txBody>
      </p:sp>
    </p:spTree>
    <p:extLst>
      <p:ext uri="{BB962C8B-B14F-4D97-AF65-F5344CB8AC3E}">
        <p14:creationId xmlns:p14="http://schemas.microsoft.com/office/powerpoint/2010/main" val="1149391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txBox="1">
            <a:spLocks noGrp="1"/>
          </p:cNvSpPr>
          <p:nvPr>
            <p:ph type="title"/>
          </p:nvPr>
        </p:nvSpPr>
        <p:spPr>
          <a:xfrm>
            <a:off x="1792288" y="4800600"/>
            <a:ext cx="5486400" cy="566735"/>
          </a:xfrm>
        </p:spPr>
        <p:txBody>
          <a:bodyPr anchor="b" anchorCtr="0"/>
          <a:lstStyle>
            <a:lvl1pPr algn="l">
              <a:defRPr sz="2000"/>
            </a:lvl1pPr>
          </a:lstStyle>
          <a:p>
            <a:pPr lvl="0"/>
            <a:r>
              <a:rPr lang="fr-FR"/>
              <a:t>Cliquez pour modifier le style du titre</a:t>
            </a:r>
          </a:p>
        </p:txBody>
      </p:sp>
      <p:sp>
        <p:nvSpPr>
          <p:cNvPr id="3" name="Espace réservé pour une image  2"/>
          <p:cNvSpPr txBox="1">
            <a:spLocks noGrp="1"/>
          </p:cNvSpPr>
          <p:nvPr>
            <p:ph type="pic" idx="1"/>
          </p:nvPr>
        </p:nvSpPr>
        <p:spPr>
          <a:xfrm>
            <a:off x="1792288" y="612776"/>
            <a:ext cx="5486400" cy="4114800"/>
          </a:xfrm>
        </p:spPr>
        <p:txBody>
          <a:bodyPr/>
          <a:lstStyle>
            <a:lvl1pPr marL="0" indent="0">
              <a:buNone/>
              <a:defRPr/>
            </a:lvl1pPr>
          </a:lstStyle>
          <a:p>
            <a:pPr lvl="0"/>
            <a:endParaRPr lang="fr-FR"/>
          </a:p>
        </p:txBody>
      </p:sp>
      <p:sp>
        <p:nvSpPr>
          <p:cNvPr id="4" name="Espace réservé du texte 3"/>
          <p:cNvSpPr txBox="1">
            <a:spLocks noGrp="1"/>
          </p:cNvSpPr>
          <p:nvPr>
            <p:ph type="body" idx="2"/>
          </p:nvPr>
        </p:nvSpPr>
        <p:spPr>
          <a:xfrm>
            <a:off x="1792288" y="5367335"/>
            <a:ext cx="5486400" cy="804864"/>
          </a:xfrm>
        </p:spPr>
        <p:txBody>
          <a:bodyPr/>
          <a:lstStyle>
            <a:lvl1pPr marL="0" indent="0">
              <a:buNone/>
              <a:defRPr sz="1400"/>
            </a:lvl1pPr>
          </a:lstStyle>
          <a:p>
            <a:pPr lvl="0"/>
            <a:r>
              <a:rPr lang="fr-FR"/>
              <a:t>Cliquez pour modifier les styles du texte du masque</a:t>
            </a:r>
          </a:p>
        </p:txBody>
      </p:sp>
    </p:spTree>
    <p:extLst>
      <p:ext uri="{BB962C8B-B14F-4D97-AF65-F5344CB8AC3E}">
        <p14:creationId xmlns:p14="http://schemas.microsoft.com/office/powerpoint/2010/main" val="1781809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ABED6"/>
        </a:solidFill>
        <a:effectLst/>
      </p:bgPr>
    </p:bg>
    <p:spTree>
      <p:nvGrpSpPr>
        <p:cNvPr id="1" name=""/>
        <p:cNvGrpSpPr/>
        <p:nvPr/>
      </p:nvGrpSpPr>
      <p:grpSpPr>
        <a:xfrm>
          <a:off x="0" y="0"/>
          <a:ext cx="0" cy="0"/>
          <a:chOff x="0" y="0"/>
          <a:chExt cx="0" cy="0"/>
        </a:xfrm>
      </p:grpSpPr>
      <p:sp>
        <p:nvSpPr>
          <p:cNvPr id="2" name="Rectangle 1"/>
          <p:cNvSpPr/>
          <p:nvPr/>
        </p:nvSpPr>
        <p:spPr>
          <a:xfrm>
            <a:off x="367561" y="1717919"/>
            <a:ext cx="8776082" cy="5139723"/>
          </a:xfrm>
          <a:prstGeom prst="rect">
            <a:avLst/>
          </a:prstGeom>
          <a:solidFill>
            <a:srgbClr val="DDDDDD"/>
          </a:solidFill>
          <a:ln w="25402">
            <a:solidFill>
              <a:srgbClr val="C0C0C0"/>
            </a:solidFill>
            <a:prstDash val="solid"/>
          </a:ln>
        </p:spPr>
        <p:txBody>
          <a:bodyPr vert="horz" wrap="square" lIns="0" tIns="0" rIns="0" bIns="0" anchor="ctr" anchorCtr="1"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Thorndale" pitchFamily="18"/>
              <a:ea typeface="Lucida Sans Unicode" pitchFamily="2"/>
              <a:cs typeface="Tahoma" pitchFamily="2"/>
            </a:endParaRPr>
          </a:p>
        </p:txBody>
      </p:sp>
      <p:sp>
        <p:nvSpPr>
          <p:cNvPr id="3" name="Espace réservé du titre 2"/>
          <p:cNvSpPr txBox="1">
            <a:spLocks noGrp="1"/>
          </p:cNvSpPr>
          <p:nvPr>
            <p:ph type="title"/>
          </p:nvPr>
        </p:nvSpPr>
        <p:spPr>
          <a:xfrm>
            <a:off x="671763" y="503642"/>
            <a:ext cx="7808756" cy="1144801"/>
          </a:xfrm>
          <a:prstGeom prst="rect">
            <a:avLst/>
          </a:prstGeom>
          <a:noFill/>
          <a:ln>
            <a:noFill/>
          </a:ln>
        </p:spPr>
        <p:txBody>
          <a:bodyPr vert="horz" wrap="square" lIns="0" tIns="0" rIns="0" bIns="0" anchor="ctr" anchorCtr="1" compatLnSpc="1">
            <a:noAutofit/>
          </a:bodyPr>
          <a:lstStyle/>
          <a:p>
            <a:pPr lvl="0"/>
            <a:endParaRPr lang="fr-FR"/>
          </a:p>
        </p:txBody>
      </p:sp>
      <p:sp>
        <p:nvSpPr>
          <p:cNvPr id="4" name="Espace réservé du texte 3"/>
          <p:cNvSpPr txBox="1">
            <a:spLocks noGrp="1"/>
          </p:cNvSpPr>
          <p:nvPr>
            <p:ph type="body" idx="1"/>
          </p:nvPr>
        </p:nvSpPr>
        <p:spPr>
          <a:xfrm>
            <a:off x="671763" y="1906203"/>
            <a:ext cx="7808756" cy="4320357"/>
          </a:xfrm>
          <a:prstGeom prst="rect">
            <a:avLst/>
          </a:prstGeom>
          <a:noFill/>
          <a:ln>
            <a:noFill/>
          </a:ln>
        </p:spPr>
        <p:txBody>
          <a:bodyPr vert="horz" wrap="square" lIns="0" tIns="0" rIns="0" bIns="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p:nvPr/>
        </p:nvSpPr>
        <p:spPr>
          <a:xfrm>
            <a:off x="356" y="356"/>
            <a:ext cx="164518" cy="833036"/>
          </a:xfrm>
          <a:prstGeom prst="rect">
            <a:avLst/>
          </a:prstGeom>
          <a:solidFill>
            <a:srgbClr val="125C8D"/>
          </a:solidFill>
          <a:ln w="25402">
            <a:solidFill>
              <a:srgbClr val="385D8A"/>
            </a:solidFill>
            <a:prstDash val="solid"/>
          </a:ln>
        </p:spPr>
        <p:txBody>
          <a:bodyPr vert="horz" wrap="square" lIns="0" tIns="0" rIns="0" bIns="0" anchor="ctr" anchorCtr="1"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Thorndale" pitchFamily="18"/>
              <a:ea typeface="Lucida Sans Unicode" pitchFamily="2"/>
              <a:cs typeface="Tahoma" pitchFamily="2"/>
            </a:endParaRPr>
          </a:p>
        </p:txBody>
      </p:sp>
      <p:sp>
        <p:nvSpPr>
          <p:cNvPr id="6" name="Rectangle 5"/>
          <p:cNvSpPr/>
          <p:nvPr/>
        </p:nvSpPr>
        <p:spPr>
          <a:xfrm>
            <a:off x="356" y="2159995"/>
            <a:ext cx="164518" cy="833036"/>
          </a:xfrm>
          <a:prstGeom prst="rect">
            <a:avLst/>
          </a:prstGeom>
          <a:solidFill>
            <a:srgbClr val="125C8D"/>
          </a:solidFill>
          <a:ln w="25402">
            <a:solidFill>
              <a:srgbClr val="385D8A"/>
            </a:solidFill>
            <a:prstDash val="solid"/>
          </a:ln>
        </p:spPr>
        <p:txBody>
          <a:bodyPr vert="horz" wrap="square" lIns="0" tIns="0" rIns="0" bIns="0" anchor="ctr" anchorCtr="1"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Thorndale" pitchFamily="18"/>
              <a:ea typeface="Lucida Sans Unicode" pitchFamily="2"/>
              <a:cs typeface="Tahoma" pitchFamily="2"/>
            </a:endParaRPr>
          </a:p>
        </p:txBody>
      </p:sp>
      <p:sp>
        <p:nvSpPr>
          <p:cNvPr id="7" name="Rectangle 6"/>
          <p:cNvSpPr/>
          <p:nvPr/>
        </p:nvSpPr>
        <p:spPr>
          <a:xfrm>
            <a:off x="356" y="1059844"/>
            <a:ext cx="164518" cy="833036"/>
          </a:xfrm>
          <a:prstGeom prst="rect">
            <a:avLst/>
          </a:prstGeom>
          <a:solidFill>
            <a:srgbClr val="125C8D"/>
          </a:solidFill>
          <a:ln w="25402">
            <a:solidFill>
              <a:srgbClr val="385D8A"/>
            </a:solidFill>
            <a:prstDash val="solid"/>
          </a:ln>
        </p:spPr>
        <p:txBody>
          <a:bodyPr vert="horz" wrap="square" lIns="0" tIns="0" rIns="0" bIns="0" anchor="ctr" anchorCtr="1"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Thorndale" pitchFamily="18"/>
              <a:ea typeface="Lucida Sans Unicode" pitchFamily="2"/>
              <a:cs typeface="Tahoma" pitchFamily="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ctr" defTabSz="914400" rtl="0" fontAlgn="auto" hangingPunct="0">
        <a:lnSpc>
          <a:spcPct val="100000"/>
        </a:lnSpc>
        <a:spcBef>
          <a:spcPts val="0"/>
        </a:spcBef>
        <a:spcAft>
          <a:spcPts val="0"/>
        </a:spcAft>
        <a:buClr>
          <a:srgbClr val="000000"/>
        </a:buClr>
        <a:buSzPct val="45000"/>
        <a:buFont typeface="StarSymbol"/>
        <a:buChar char=""/>
        <a:tabLst/>
        <a:defRPr lang="fr-FR" sz="4400" b="1" i="0" u="none" strike="noStrike" kern="0" cap="none" spc="0" baseline="0">
          <a:solidFill>
            <a:srgbClr val="333333"/>
          </a:solidFill>
          <a:uFillTx/>
          <a:latin typeface="Albany" pitchFamily="34"/>
          <a:cs typeface="Tahoma" pitchFamily="2"/>
        </a:defRPr>
      </a:lvl1pPr>
    </p:titleStyle>
    <p:bodyStyle>
      <a:lvl1pPr marL="431999" marR="0" lvl="0" indent="-323999" algn="l" defTabSz="914400" rtl="0" fontAlgn="auto" hangingPunct="0">
        <a:lnSpc>
          <a:spcPct val="100000"/>
        </a:lnSpc>
        <a:spcBef>
          <a:spcPts val="0"/>
        </a:spcBef>
        <a:spcAft>
          <a:spcPts val="1415"/>
        </a:spcAft>
        <a:buClr>
          <a:srgbClr val="0E594D"/>
        </a:buClr>
        <a:buSzPct val="45000"/>
        <a:buFont typeface="StarSymbol"/>
        <a:buChar char="●"/>
        <a:tabLst/>
        <a:defRPr lang="fr-FR" sz="3200" b="0" i="0" u="none" strike="noStrike" kern="0" cap="none" spc="0" baseline="0">
          <a:solidFill>
            <a:srgbClr val="000000"/>
          </a:solidFill>
          <a:uFillTx/>
          <a:latin typeface="Albany" pitchFamily="34"/>
          <a:ea typeface="Lucida Sans Unicode" pitchFamily="2"/>
          <a:cs typeface="Tahoma" pitchFamily="2"/>
        </a:defRPr>
      </a:lvl1pPr>
      <a:lvl2pPr marL="863998" marR="0" lvl="1" indent="-287999" algn="l" defTabSz="914400" rtl="0" fontAlgn="auto" hangingPunct="1">
        <a:lnSpc>
          <a:spcPct val="100000"/>
        </a:lnSpc>
        <a:spcBef>
          <a:spcPts val="0"/>
        </a:spcBef>
        <a:spcAft>
          <a:spcPts val="1135"/>
        </a:spcAft>
        <a:buClr>
          <a:srgbClr val="000000"/>
        </a:buClr>
        <a:buSzPct val="75000"/>
        <a:buFont typeface="StarSymbol"/>
        <a:buChar char="–"/>
        <a:tabLst/>
        <a:defRPr lang="fr-FR" sz="2800" b="0" i="0" u="none" strike="noStrike" kern="0" cap="none" spc="0" baseline="0">
          <a:solidFill>
            <a:srgbClr val="000000"/>
          </a:solidFill>
          <a:uFillTx/>
          <a:latin typeface="Albany" pitchFamily="34"/>
          <a:ea typeface="Lucida Sans Unicode" pitchFamily="2"/>
          <a:cs typeface="Tahoma" pitchFamily="2"/>
        </a:defRPr>
      </a:lvl2pPr>
      <a:lvl3pPr marL="1295997" marR="0" lvl="2" indent="-215999" algn="l" defTabSz="914400" rtl="0" fontAlgn="auto" hangingPunct="1">
        <a:lnSpc>
          <a:spcPct val="100000"/>
        </a:lnSpc>
        <a:spcBef>
          <a:spcPts val="0"/>
        </a:spcBef>
        <a:spcAft>
          <a:spcPts val="850"/>
        </a:spcAft>
        <a:buClr>
          <a:srgbClr val="000000"/>
        </a:buClr>
        <a:buSzPct val="45000"/>
        <a:buFont typeface="StarSymbol"/>
        <a:buChar char="●"/>
        <a:tabLst/>
        <a:defRPr lang="fr-FR" sz="2400" b="0" i="0" u="none" strike="noStrike" kern="0" cap="none" spc="0" baseline="0">
          <a:solidFill>
            <a:srgbClr val="000000"/>
          </a:solidFill>
          <a:uFillTx/>
          <a:latin typeface="Albany" pitchFamily="34"/>
          <a:ea typeface="Lucida Sans Unicode" pitchFamily="2"/>
          <a:cs typeface="Tahoma" pitchFamily="2"/>
        </a:defRPr>
      </a:lvl3pPr>
      <a:lvl4pPr marL="1727996" marR="0" lvl="3" indent="-215999" algn="l" defTabSz="914400" rtl="0" fontAlgn="auto" hangingPunct="1">
        <a:lnSpc>
          <a:spcPct val="100000"/>
        </a:lnSpc>
        <a:spcBef>
          <a:spcPts val="0"/>
        </a:spcBef>
        <a:spcAft>
          <a:spcPts val="565"/>
        </a:spcAft>
        <a:buClr>
          <a:srgbClr val="000000"/>
        </a:buClr>
        <a:buSzPct val="75000"/>
        <a:buFont typeface="StarSymbol"/>
        <a:buChar char="–"/>
        <a:tabLst/>
        <a:defRPr lang="fr-FR" sz="2000" b="0" i="0" u="none" strike="noStrike" kern="0" cap="none" spc="0" baseline="0">
          <a:solidFill>
            <a:srgbClr val="000000"/>
          </a:solidFill>
          <a:uFillTx/>
          <a:latin typeface="Albany" pitchFamily="34"/>
          <a:ea typeface="Lucida Sans Unicode" pitchFamily="2"/>
          <a:cs typeface="Tahoma" pitchFamily="2"/>
        </a:defRPr>
      </a:lvl4pPr>
      <a:lvl5pPr marL="2159995" marR="0" lvl="4" indent="-215999" algn="l" defTabSz="914400" rtl="0" fontAlgn="auto" hangingPunct="1">
        <a:lnSpc>
          <a:spcPct val="100000"/>
        </a:lnSpc>
        <a:spcBef>
          <a:spcPts val="0"/>
        </a:spcBef>
        <a:spcAft>
          <a:spcPts val="285"/>
        </a:spcAft>
        <a:buClr>
          <a:srgbClr val="000000"/>
        </a:buClr>
        <a:buSzPct val="45000"/>
        <a:buFont typeface="StarSymbol"/>
        <a:buChar char="●"/>
        <a:tabLst/>
        <a:defRPr lang="fr-FR" sz="2000" b="0" i="0" u="none" strike="noStrike" kern="0" cap="none" spc="0" baseline="0">
          <a:solidFill>
            <a:srgbClr val="000000"/>
          </a:solidFill>
          <a:uFillTx/>
          <a:latin typeface="Albany" pitchFamily="34"/>
          <a:ea typeface="Lucida Sans Unicode" pitchFamily="2"/>
          <a:cs typeface="Tahoma"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fr.wikipedia.org/wiki/DBO5"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fr.wikipedia.org/wiki/DC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re 7"/>
          <p:cNvSpPr txBox="1">
            <a:spLocks noGrp="1"/>
          </p:cNvSpPr>
          <p:nvPr>
            <p:ph type="title" idx="4294967295"/>
          </p:nvPr>
        </p:nvSpPr>
        <p:spPr/>
        <p:txBody>
          <a:bodyPr lIns="90004" tIns="44997" rIns="90004" bIns="44997"/>
          <a:lstStyle/>
          <a:p>
            <a:pPr lvl="0" hangingPunct="1">
              <a:buNone/>
            </a:pPr>
            <a:r>
              <a:rPr lang="fr-FR" sz="3600" b="0">
                <a:solidFill>
                  <a:srgbClr val="000000"/>
                </a:solidFill>
                <a:latin typeface="Calibri" pitchFamily="34"/>
              </a:rPr>
              <a:t>LA QUALITE DES EAUX DE BAIGNADE</a:t>
            </a:r>
          </a:p>
        </p:txBody>
      </p:sp>
      <p:sp>
        <p:nvSpPr>
          <p:cNvPr id="3" name="Espace réservé du contenu 2"/>
          <p:cNvSpPr txBox="1">
            <a:spLocks noGrp="1"/>
          </p:cNvSpPr>
          <p:nvPr>
            <p:ph type="body" idx="4294967295"/>
          </p:nvPr>
        </p:nvSpPr>
        <p:spPr/>
        <p:txBody>
          <a:bodyPr lIns="90004" tIns="44997" rIns="90004" bIns="44997"/>
          <a:lstStyle/>
          <a:p>
            <a:endParaRPr lang="fr-FR"/>
          </a:p>
        </p:txBody>
      </p:sp>
      <p:pic>
        <p:nvPicPr>
          <p:cNvPr id="4" name="Espace réservé du contenu 9"/>
          <p:cNvPicPr>
            <a:picLocks noChangeAspect="1"/>
          </p:cNvPicPr>
          <p:nvPr/>
        </p:nvPicPr>
        <p:blipFill>
          <a:blip r:embed="rId3">
            <a:lum bright="-50000"/>
            <a:alphaModFix/>
          </a:blip>
          <a:srcRect/>
          <a:stretch>
            <a:fillRect/>
          </a:stretch>
        </p:blipFill>
        <p:spPr>
          <a:xfrm>
            <a:off x="671763" y="1979996"/>
            <a:ext cx="7608237" cy="4140000"/>
          </a:xfrm>
          <a:prstGeom prst="rect">
            <a:avLst/>
          </a:prstGeom>
          <a:noFill/>
          <a:ln>
            <a:noFill/>
          </a:ln>
        </p:spPr>
      </p:pic>
      <p:sp>
        <p:nvSpPr>
          <p:cNvPr id="5" name="ZoneTexte 4"/>
          <p:cNvSpPr/>
          <p:nvPr/>
        </p:nvSpPr>
        <p:spPr>
          <a:xfrm>
            <a:off x="5943600" y="5421962"/>
            <a:ext cx="1358642" cy="36899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0" compatLnSpc="0">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pitchFamily="18"/>
                <a:ea typeface="SimSun" pitchFamily="2"/>
                <a:cs typeface="Tahoma" pitchFamily="2"/>
              </a:rPr>
              <a:t>Janvier 2013</a:t>
            </a:r>
          </a:p>
        </p:txBody>
      </p:sp>
      <p:sp>
        <p:nvSpPr>
          <p:cNvPr id="6" name="ZoneTexte 5"/>
          <p:cNvSpPr txBox="1"/>
          <p:nvPr/>
        </p:nvSpPr>
        <p:spPr>
          <a:xfrm>
            <a:off x="611559" y="3645026"/>
            <a:ext cx="7704853" cy="175432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Commission eau du CADE : IDEAL, ACE, SEPANSO, Santé Environnement Pays Basque, ZIP Adour, Attac Pays Basque, Ortzadar, Mouguerre Cadre de Vie, Association Comité de soutien aux victimes de Fertiladour, Riverains du Seignanx.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DR Sylvie  Peres Pierron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319683"/>
            <a:ext cx="8229243" cy="1052638"/>
          </a:xfrm>
        </p:spPr>
        <p:txBody>
          <a:bodyPr/>
          <a:lstStyle/>
          <a:p>
            <a:pPr lvl="0">
              <a:buNone/>
            </a:pPr>
            <a:r>
              <a:rPr lang="fr-FR" sz="3200"/>
              <a:t>II. LE SYSTEME ACTUEL</a:t>
            </a:r>
            <a:br>
              <a:rPr lang="fr-FR" sz="3200"/>
            </a:br>
            <a:endParaRPr lang="fr-FR" sz="3200"/>
          </a:p>
        </p:txBody>
      </p:sp>
      <p:pic>
        <p:nvPicPr>
          <p:cNvPr id="3" name="Espace réservé du contenu 3"/>
          <p:cNvPicPr>
            <a:picLocks noChangeAspect="1"/>
          </p:cNvPicPr>
          <p:nvPr/>
        </p:nvPicPr>
        <p:blipFill>
          <a:blip r:embed="rId3">
            <a:lum bright="-50000"/>
            <a:alphaModFix/>
          </a:blip>
          <a:srcRect/>
          <a:stretch>
            <a:fillRect/>
          </a:stretch>
        </p:blipFill>
        <p:spPr>
          <a:xfrm>
            <a:off x="277200" y="1439997"/>
            <a:ext cx="8542800" cy="5155917"/>
          </a:xfrm>
          <a:prstGeom prst="rect">
            <a:avLst/>
          </a:prstGeom>
          <a:noFill/>
          <a:ln>
            <a:noFill/>
          </a:ln>
        </p:spPr>
      </p:pic>
      <p:sp>
        <p:nvSpPr>
          <p:cNvPr id="4" name="Sous-titre 3"/>
          <p:cNvSpPr txBox="1">
            <a:spLocks noGrp="1"/>
          </p:cNvSpPr>
          <p:nvPr>
            <p:ph type="subTitle" idx="4294967295"/>
          </p:nvPr>
        </p:nvSpPr>
        <p:spPr>
          <a:xfrm>
            <a:off x="671763" y="503642"/>
            <a:ext cx="7808756" cy="5722918"/>
          </a:xfrm>
        </p:spPr>
        <p:txBody>
          <a:bodyPr anchor="ctr" anchorCtr="1">
            <a:spAutoFit/>
          </a:bodyPr>
          <a:lstStyle/>
          <a:p>
            <a:endParaRPr lang="fr-FR"/>
          </a:p>
        </p:txBody>
      </p:sp>
      <p:sp>
        <p:nvSpPr>
          <p:cNvPr id="5" name="Rectangle 4"/>
          <p:cNvSpPr/>
          <p:nvPr/>
        </p:nvSpPr>
        <p:spPr>
          <a:xfrm>
            <a:off x="3234388" y="3244336"/>
            <a:ext cx="2675223" cy="369335"/>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inefficacité des émissaires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221037"/>
            <a:ext cx="8229243" cy="1250277"/>
          </a:xfrm>
        </p:spPr>
        <p:txBody>
          <a:bodyPr>
            <a:spAutoFit/>
          </a:bodyPr>
          <a:lstStyle/>
          <a:p>
            <a:pPr lvl="0">
              <a:buNone/>
            </a:pPr>
            <a:r>
              <a:rPr lang="fr-FR"/>
              <a:t>3 IEM ETAPE: LA STATION D'EPURATION</a:t>
            </a:r>
          </a:p>
        </p:txBody>
      </p:sp>
      <p:sp>
        <p:nvSpPr>
          <p:cNvPr id="3" name="Espace réservé du contenu 2"/>
          <p:cNvSpPr txBox="1">
            <a:spLocks noGrp="1"/>
          </p:cNvSpPr>
          <p:nvPr>
            <p:ph type="body" idx="4294967295"/>
          </p:nvPr>
        </p:nvSpPr>
        <p:spPr>
          <a:solidFill>
            <a:srgbClr val="99CCFF"/>
          </a:solidFill>
          <a:ln w="0">
            <a:solidFill>
              <a:srgbClr val="000000"/>
            </a:solidFill>
            <a:prstDash val="solid"/>
          </a:ln>
        </p:spPr>
        <p:txBody>
          <a:bodyPr/>
          <a:lstStyle/>
          <a:p>
            <a:endParaRPr lang="fr-FR"/>
          </a:p>
        </p:txBody>
      </p:sp>
      <p:pic>
        <p:nvPicPr>
          <p:cNvPr id="4" name="Espace réservé du contenu 3"/>
          <p:cNvPicPr>
            <a:picLocks noChangeAspect="1"/>
          </p:cNvPicPr>
          <p:nvPr/>
        </p:nvPicPr>
        <p:blipFill>
          <a:blip r:embed="rId3">
            <a:lum bright="-50000"/>
            <a:alphaModFix/>
          </a:blip>
          <a:srcRect/>
          <a:stretch>
            <a:fillRect/>
          </a:stretch>
        </p:blipFill>
        <p:spPr>
          <a:xfrm>
            <a:off x="179999" y="1439997"/>
            <a:ext cx="8640001" cy="48599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30757" y="179999"/>
            <a:ext cx="8229243" cy="1144801"/>
          </a:xfrm>
        </p:spPr>
        <p:txBody>
          <a:bodyPr lIns="90004" tIns="44997" rIns="90004" bIns="44997"/>
          <a:lstStyle/>
          <a:p>
            <a:pPr lvl="0" hangingPunct="1">
              <a:buNone/>
            </a:pPr>
            <a:r>
              <a:rPr lang="fr-FR" sz="3600">
                <a:solidFill>
                  <a:srgbClr val="000000"/>
                </a:solidFill>
                <a:latin typeface="Calibri" pitchFamily="34"/>
              </a:rPr>
              <a:t>La notion ,nD'EQUIVALENT HABITANT</a:t>
            </a:r>
          </a:p>
        </p:txBody>
      </p:sp>
      <p:sp>
        <p:nvSpPr>
          <p:cNvPr id="3" name="Espace réservé du contenu 2"/>
          <p:cNvSpPr txBox="1">
            <a:spLocks noGrp="1"/>
          </p:cNvSpPr>
          <p:nvPr>
            <p:ph type="body" idx="4294967295"/>
          </p:nvPr>
        </p:nvSpPr>
        <p:spPr>
          <a:xfrm>
            <a:off x="484558" y="1619996"/>
            <a:ext cx="4015441" cy="4525923"/>
          </a:xfrm>
        </p:spPr>
        <p:txBody>
          <a:bodyPr lIns="90004" tIns="44997" rIns="90004" bIns="44997"/>
          <a:lstStyle/>
          <a:p>
            <a:pPr marL="0" lvl="0" indent="0" algn="ctr" hangingPunct="1">
              <a:spcBef>
                <a:spcPts val="640"/>
              </a:spcBef>
              <a:spcAft>
                <a:spcPts val="0"/>
              </a:spcAft>
              <a:buNone/>
            </a:pPr>
            <a:r>
              <a:rPr lang="fr-FR" sz="2400">
                <a:latin typeface="Calibri"/>
              </a:rPr>
              <a:t>En France, un équivalent-habitant(EH) correspond à:</a:t>
            </a:r>
          </a:p>
          <a:p>
            <a:pPr marL="0" lvl="0" indent="0" algn="ctr" hangingPunct="1">
              <a:spcBef>
                <a:spcPts val="640"/>
              </a:spcBef>
              <a:spcAft>
                <a:spcPts val="0"/>
              </a:spcAft>
              <a:buNone/>
            </a:pPr>
            <a:endParaRPr lang="fr-FR" sz="2800">
              <a:latin typeface="Calibri"/>
            </a:endParaRPr>
          </a:p>
          <a:p>
            <a:pPr marL="0" lvl="0" indent="0" hangingPunct="1">
              <a:spcBef>
                <a:spcPts val="640"/>
              </a:spcBef>
              <a:spcAft>
                <a:spcPts val="0"/>
              </a:spcAft>
              <a:buFont typeface="Arial" pitchFamily="32"/>
              <a:buChar char="•"/>
            </a:pPr>
            <a:r>
              <a:rPr lang="fr-FR" sz="2200">
                <a:latin typeface="Calibri"/>
              </a:rPr>
              <a:t>60g de la </a:t>
            </a:r>
            <a:r>
              <a:rPr lang="fr-FR" sz="2200">
                <a:latin typeface="Calibri"/>
                <a:hlinkClick r:id="rId3"/>
              </a:rPr>
              <a:t>Demande biologique en oxygène</a:t>
            </a:r>
          </a:p>
          <a:p>
            <a:pPr marL="0" lvl="0" indent="0" hangingPunct="1">
              <a:spcBef>
                <a:spcPts val="640"/>
              </a:spcBef>
              <a:spcAft>
                <a:spcPts val="0"/>
              </a:spcAft>
              <a:buFont typeface="Arial" pitchFamily="32"/>
              <a:buChar char="•"/>
            </a:pPr>
            <a:r>
              <a:rPr lang="fr-FR" sz="2200">
                <a:latin typeface="Calibri"/>
              </a:rPr>
              <a:t>135g de la </a:t>
            </a:r>
            <a:r>
              <a:rPr lang="fr-FR" sz="2200">
                <a:latin typeface="Calibri"/>
                <a:hlinkClick r:id="rId4"/>
              </a:rPr>
              <a:t>Demande chimique en oxygène</a:t>
            </a:r>
          </a:p>
          <a:p>
            <a:pPr marL="0" lvl="0" indent="0" hangingPunct="1">
              <a:spcBef>
                <a:spcPts val="640"/>
              </a:spcBef>
              <a:spcAft>
                <a:spcPts val="0"/>
              </a:spcAft>
              <a:buFont typeface="Arial" pitchFamily="32"/>
              <a:buChar char="•"/>
            </a:pPr>
            <a:r>
              <a:rPr lang="fr-FR" sz="2200">
                <a:latin typeface="Calibri"/>
              </a:rPr>
              <a:t>9,9g d’azote</a:t>
            </a:r>
          </a:p>
          <a:p>
            <a:pPr marL="0" lvl="0" indent="0" hangingPunct="1">
              <a:spcBef>
                <a:spcPts val="640"/>
              </a:spcBef>
              <a:spcAft>
                <a:spcPts val="0"/>
              </a:spcAft>
              <a:buFont typeface="Arial" pitchFamily="32"/>
              <a:buChar char="•"/>
            </a:pPr>
            <a:r>
              <a:rPr lang="fr-FR" sz="2200">
                <a:latin typeface="Calibri"/>
              </a:rPr>
              <a:t>3,5g de phosphore</a:t>
            </a:r>
          </a:p>
          <a:p>
            <a:pPr marL="0" lvl="0" indent="0" hangingPunct="1">
              <a:spcBef>
                <a:spcPts val="640"/>
              </a:spcBef>
              <a:spcAft>
                <a:spcPts val="0"/>
              </a:spcAft>
              <a:buFont typeface="Arial" pitchFamily="32"/>
              <a:buChar char="•"/>
            </a:pPr>
            <a:endParaRPr lang="fr-FR">
              <a:latin typeface="Calibri"/>
            </a:endParaRPr>
          </a:p>
          <a:p>
            <a:pPr marL="0" lvl="0" indent="0" algn="ctr" hangingPunct="1">
              <a:spcBef>
                <a:spcPts val="640"/>
              </a:spcBef>
              <a:spcAft>
                <a:spcPts val="0"/>
              </a:spcAft>
              <a:buFont typeface="Arial" pitchFamily="32"/>
              <a:buChar char="•"/>
            </a:pPr>
            <a:r>
              <a:rPr lang="fr-FR" sz="2800">
                <a:latin typeface="Calibri"/>
              </a:rPr>
              <a:t>.</a:t>
            </a:r>
          </a:p>
          <a:p>
            <a:pPr marL="0" lvl="0" indent="0" hangingPunct="1">
              <a:spcBef>
                <a:spcPts val="640"/>
              </a:spcBef>
              <a:spcAft>
                <a:spcPts val="0"/>
              </a:spcAft>
              <a:buFont typeface="Arial" pitchFamily="32"/>
              <a:buChar char="•"/>
            </a:pPr>
            <a:r>
              <a:rPr lang="fr-FR">
                <a:latin typeface="Calibri"/>
              </a:rPr>
              <a:t>    </a:t>
            </a:r>
          </a:p>
          <a:p>
            <a:pPr marL="0" lvl="0" indent="0" hangingPunct="1">
              <a:spcBef>
                <a:spcPts val="640"/>
              </a:spcBef>
              <a:spcAft>
                <a:spcPts val="0"/>
              </a:spcAft>
              <a:buNone/>
            </a:pPr>
            <a:endParaRPr lang="fr-FR">
              <a:latin typeface="Calibri"/>
            </a:endParaRPr>
          </a:p>
        </p:txBody>
      </p:sp>
      <p:sp>
        <p:nvSpPr>
          <p:cNvPr id="4" name="Espace réservé du texte 3"/>
          <p:cNvSpPr txBox="1">
            <a:spLocks noGrp="1"/>
          </p:cNvSpPr>
          <p:nvPr>
            <p:ph type="body" idx="4294967295"/>
          </p:nvPr>
        </p:nvSpPr>
        <p:spPr>
          <a:xfrm>
            <a:off x="4624559" y="1604515"/>
            <a:ext cx="4015441" cy="4485964"/>
          </a:xfrm>
        </p:spPr>
        <p:txBody>
          <a:bodyPr anchorCtr="1"/>
          <a:lstStyle/>
          <a:p>
            <a:pPr marL="0" lvl="1" indent="0" algn="ctr" hangingPunct="0">
              <a:buNone/>
            </a:pPr>
            <a:r>
              <a:rPr lang="fr-FR" sz="2600">
                <a:latin typeface="Calibri"/>
              </a:rPr>
              <a:t>on admet EH=  150L</a:t>
            </a:r>
          </a:p>
          <a:p>
            <a:pPr marL="0" lvl="0" indent="0" algn="ctr">
              <a:buNone/>
            </a:pPr>
            <a:r>
              <a:rPr lang="fr-FR" sz="2800">
                <a:latin typeface="Calibri"/>
              </a:rPr>
              <a:t>MAIS</a:t>
            </a:r>
          </a:p>
          <a:p>
            <a:pPr marL="0" lvl="0" indent="0" algn="ctr">
              <a:buNone/>
            </a:pPr>
            <a:r>
              <a:rPr lang="fr-FR" sz="2400">
                <a:latin typeface="Calibri"/>
              </a:rPr>
              <a:t>consommation réelle entre 150L et 250l</a:t>
            </a:r>
          </a:p>
          <a:p>
            <a:pPr marL="0" lvl="0" indent="0" algn="ctr">
              <a:buNone/>
            </a:pPr>
            <a:r>
              <a:rPr lang="fr-FR" sz="2400">
                <a:latin typeface="Calibri"/>
              </a:rPr>
              <a:t>+</a:t>
            </a:r>
          </a:p>
          <a:p>
            <a:pPr marL="0" lvl="0" indent="0" algn="ctr">
              <a:buNone/>
            </a:pPr>
            <a:r>
              <a:rPr lang="fr-FR" sz="2400">
                <a:latin typeface="Calibri"/>
              </a:rPr>
              <a:t>Population estivale est plus</a:t>
            </a:r>
          </a:p>
          <a:p>
            <a:pPr marL="0" lvl="0" indent="0" algn="ctr">
              <a:buNone/>
            </a:pPr>
            <a:r>
              <a:rPr lang="fr-FR" sz="2400">
                <a:latin typeface="Calibri"/>
              </a:rPr>
              <a:t>que doublée</a:t>
            </a:r>
          </a:p>
          <a:p>
            <a:pPr marL="0" lvl="0" indent="0" algn="ctr">
              <a:buNone/>
            </a:pPr>
            <a:r>
              <a:rPr lang="fr-FR" sz="2400">
                <a:latin typeface="Calibri"/>
              </a:rPr>
              <a:t>+</a:t>
            </a:r>
          </a:p>
          <a:p>
            <a:pPr marL="0" lvl="0" indent="0" algn="ctr">
              <a:buNone/>
            </a:pPr>
            <a:r>
              <a:rPr lang="fr-FR" sz="2400">
                <a:latin typeface="Calibri"/>
              </a:rPr>
              <a:t>Débordements lors de pluie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pic>
        <p:nvPicPr>
          <p:cNvPr id="2" name="Image 3"/>
          <p:cNvPicPr>
            <a:picLocks noChangeAspect="1"/>
          </p:cNvPicPr>
          <p:nvPr/>
        </p:nvPicPr>
        <p:blipFill>
          <a:blip r:embed="rId2">
            <a:alphaModFix/>
          </a:blip>
          <a:srcRect/>
          <a:stretch>
            <a:fillRect/>
          </a:stretch>
        </p:blipFill>
        <p:spPr>
          <a:xfrm>
            <a:off x="0" y="0"/>
            <a:ext cx="9131298" cy="6858000"/>
          </a:xfrm>
          <a:prstGeom prst="rect">
            <a:avLst/>
          </a:prstGeom>
          <a:noFill/>
          <a:ln>
            <a:noFill/>
          </a:ln>
        </p:spPr>
      </p:pic>
      <p:sp>
        <p:nvSpPr>
          <p:cNvPr id="3" name="Rectangle 9"/>
          <p:cNvSpPr/>
          <p:nvPr/>
        </p:nvSpPr>
        <p:spPr>
          <a:xfrm>
            <a:off x="2438403" y="1688073"/>
            <a:ext cx="4419596" cy="4800600"/>
          </a:xfrm>
          <a:prstGeom prst="rect">
            <a:avLst/>
          </a:prstGeom>
          <a:solidFill>
            <a:srgbClr val="FFFFFF"/>
          </a:solidFill>
          <a:ln>
            <a:noFill/>
            <a:prstDash val="solid"/>
          </a:ln>
          <a:effectLst>
            <a:outerShdw dist="22997" dir="5400000" algn="tl">
              <a:srgbClr val="000000">
                <a:alpha val="3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Image 10"/>
          <p:cNvPicPr>
            <a:picLocks noChangeAspect="1"/>
          </p:cNvPicPr>
          <p:nvPr/>
        </p:nvPicPr>
        <p:blipFill>
          <a:blip r:embed="rId3"/>
          <a:stretch>
            <a:fillRect/>
          </a:stretch>
        </p:blipFill>
        <p:spPr>
          <a:xfrm>
            <a:off x="2365251" y="1615443"/>
            <a:ext cx="4565900" cy="4943859"/>
          </a:xfrm>
          <a:prstGeom prst="rect">
            <a:avLst/>
          </a:prstGeom>
          <a:noFill/>
          <a:ln>
            <a:noFill/>
          </a:ln>
        </p:spPr>
      </p:pic>
      <p:sp>
        <p:nvSpPr>
          <p:cNvPr id="5" name="ZoneTexte 7"/>
          <p:cNvSpPr txBox="1"/>
          <p:nvPr/>
        </p:nvSpPr>
        <p:spPr>
          <a:xfrm>
            <a:off x="6476996" y="6488664"/>
            <a:ext cx="2895603" cy="36933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0" i="0" u="none" strike="noStrike" kern="1200" cap="none" spc="0" baseline="0">
                <a:solidFill>
                  <a:srgbClr val="000000"/>
                </a:solidFill>
                <a:uFillTx/>
                <a:latin typeface="Calibri"/>
              </a:rPr>
              <a:t>Sources : </a:t>
            </a:r>
            <a:br>
              <a:rPr lang="fr-FR" sz="900" b="0" i="0" u="none" strike="noStrike" kern="1200" cap="none" spc="0" baseline="0">
                <a:solidFill>
                  <a:srgbClr val="000000"/>
                </a:solidFill>
                <a:uFillTx/>
                <a:latin typeface="Calibri"/>
              </a:rPr>
            </a:br>
            <a:r>
              <a:rPr lang="fr-FR" sz="900" b="0" i="0" u="none" strike="noStrike" kern="1200" cap="none" spc="0" baseline="0">
                <a:solidFill>
                  <a:srgbClr val="000000"/>
                </a:solidFill>
                <a:uFillTx/>
                <a:latin typeface="Calibri"/>
              </a:rPr>
              <a:t>http://assainissement.developpement-durable.gouv.fr/</a:t>
            </a:r>
          </a:p>
        </p:txBody>
      </p:sp>
      <p:sp>
        <p:nvSpPr>
          <p:cNvPr id="6" name="Titre 5"/>
          <p:cNvSpPr txBox="1">
            <a:spLocks noGrp="1"/>
          </p:cNvSpPr>
          <p:nvPr>
            <p:ph type="title" idx="4294967295"/>
          </p:nvPr>
        </p:nvSpPr>
        <p:spPr>
          <a:xfrm>
            <a:off x="0" y="274640"/>
            <a:ext cx="8229600" cy="1143000"/>
          </a:xfrm>
        </p:spPr>
        <p:txBody>
          <a:bodyPr/>
          <a:lstStyle/>
          <a:p>
            <a:pPr lvl="0"/>
            <a:r>
              <a:rPr lang="fr-FR" sz="4000"/>
              <a:t>Comparaison  entre Équivalant Habitants et Habitants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274676"/>
            <a:ext cx="8542800" cy="1165320"/>
          </a:xfrm>
        </p:spPr>
        <p:txBody>
          <a:bodyPr lIns="90004" tIns="44997" rIns="90004" bIns="44997"/>
          <a:lstStyle/>
          <a:p>
            <a:pPr lvl="0" hangingPunct="1">
              <a:buNone/>
            </a:pPr>
            <a:r>
              <a:rPr lang="fr-FR" sz="3600" b="0">
                <a:solidFill>
                  <a:srgbClr val="000000"/>
                </a:solidFill>
                <a:latin typeface="Calibri" pitchFamily="34"/>
              </a:rPr>
              <a:t>II. Les analyses bactériologiques sont insuffisantes qualitativement : 2 critères  </a:t>
            </a:r>
          </a:p>
        </p:txBody>
      </p:sp>
      <p:pic>
        <p:nvPicPr>
          <p:cNvPr id="3" name="Espace réservé du contenu 3"/>
          <p:cNvPicPr>
            <a:picLocks noChangeAspect="1"/>
          </p:cNvPicPr>
          <p:nvPr/>
        </p:nvPicPr>
        <p:blipFill>
          <a:blip r:embed="rId3">
            <a:lum bright="-50000"/>
            <a:alphaModFix/>
          </a:blip>
          <a:srcRect/>
          <a:stretch>
            <a:fillRect/>
          </a:stretch>
        </p:blipFill>
        <p:spPr>
          <a:xfrm>
            <a:off x="359999" y="1600200"/>
            <a:ext cx="8640001" cy="50597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re 2"/>
          <p:cNvSpPr txBox="1">
            <a:spLocks noGrp="1"/>
          </p:cNvSpPr>
          <p:nvPr>
            <p:ph type="title"/>
          </p:nvPr>
        </p:nvSpPr>
        <p:spPr/>
        <p:txBody>
          <a:bodyPr/>
          <a:lstStyle/>
          <a:p>
            <a:pPr lvl="0"/>
            <a:r>
              <a:rPr lang="fr-FR" b="0">
                <a:solidFill>
                  <a:srgbClr val="000000"/>
                </a:solidFill>
                <a:latin typeface="Calibri" pitchFamily="34"/>
              </a:rPr>
              <a:t>Les analyses bactériologiques sont insuffisantes quantitativement</a:t>
            </a:r>
            <a:endParaRPr lang="fr-FR"/>
          </a:p>
        </p:txBody>
      </p:sp>
      <p:sp>
        <p:nvSpPr>
          <p:cNvPr id="3" name="Espace réservé du contenu 3"/>
          <p:cNvSpPr txBox="1">
            <a:spLocks noGrp="1"/>
          </p:cNvSpPr>
          <p:nvPr>
            <p:ph idx="1"/>
          </p:nvPr>
        </p:nvSpPr>
        <p:spPr/>
        <p:txBody>
          <a:bodyPr/>
          <a:lstStyle/>
          <a:p>
            <a:pPr lvl="0"/>
            <a:endParaRPr lang="fr-FR"/>
          </a:p>
          <a:p>
            <a:pPr lvl="0"/>
            <a:r>
              <a:rPr lang="fr-FR"/>
              <a:t>20 contrôles dans la saison</a:t>
            </a:r>
          </a:p>
          <a:p>
            <a:pPr lvl="0"/>
            <a:r>
              <a:rPr lang="fr-FR"/>
              <a:t>(15 mai 15 septembre ) suivant un calendrier établi d’ avance</a:t>
            </a:r>
          </a:p>
          <a:p>
            <a:pPr lvl="0"/>
            <a:r>
              <a:rPr lang="fr-FR"/>
              <a:t>Jeux de dupe des fermetures préventives pour éviter le déclassement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III Des analyses plus complètes et  indépendantes</a:t>
            </a:r>
          </a:p>
        </p:txBody>
      </p:sp>
      <p:sp>
        <p:nvSpPr>
          <p:cNvPr id="3" name="Espace réservé du contenu 5"/>
          <p:cNvSpPr txBox="1">
            <a:spLocks noGrp="1"/>
          </p:cNvSpPr>
          <p:nvPr>
            <p:ph idx="1"/>
          </p:nvPr>
        </p:nvSpPr>
        <p:spPr>
          <a:xfrm>
            <a:off x="683568" y="2060847"/>
            <a:ext cx="7808756" cy="4320357"/>
          </a:xfrm>
        </p:spPr>
        <p:txBody>
          <a:bodyPr/>
          <a:lstStyle/>
          <a:p>
            <a:pPr lvl="0"/>
            <a:r>
              <a:rPr lang="fr-FR"/>
              <a:t>La 1° directive européenne en 1976 concerne les eaux de baignade</a:t>
            </a:r>
          </a:p>
          <a:p>
            <a:pPr lvl="0"/>
            <a:r>
              <a:rPr lang="fr-FR"/>
              <a:t>Plusieurs critères en + de la bactériologie: physique , chimique</a:t>
            </a:r>
          </a:p>
          <a:p>
            <a:pPr lvl="0"/>
            <a:r>
              <a:rPr lang="fr-FR"/>
              <a:t>Nos analyses indépendantes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274676"/>
            <a:ext cx="8229243" cy="1142643"/>
          </a:xfrm>
        </p:spPr>
        <p:txBody>
          <a:bodyPr lIns="90004" tIns="44997" rIns="90004" bIns="44997"/>
          <a:lstStyle/>
          <a:p>
            <a:pPr lvl="0" hangingPunct="1">
              <a:buNone/>
            </a:pPr>
            <a:r>
              <a:rPr lang="fr-FR" sz="3600" b="0">
                <a:solidFill>
                  <a:srgbClr val="000000"/>
                </a:solidFill>
                <a:latin typeface="Calibri" pitchFamily="34"/>
              </a:rPr>
              <a:t>Analyse en spectrométrie de masse</a:t>
            </a:r>
            <a:r>
              <a:rPr lang="fr-FR" b="0">
                <a:solidFill>
                  <a:srgbClr val="000000"/>
                </a:solidFill>
                <a:latin typeface="Calibri" pitchFamily="34"/>
              </a:rPr>
              <a:t/>
            </a:r>
            <a:br>
              <a:rPr lang="fr-FR" b="0">
                <a:solidFill>
                  <a:srgbClr val="000000"/>
                </a:solidFill>
                <a:latin typeface="Calibri" pitchFamily="34"/>
              </a:rPr>
            </a:br>
            <a:r>
              <a:rPr lang="fr-FR" sz="3600" b="0">
                <a:solidFill>
                  <a:srgbClr val="000000"/>
                </a:solidFill>
                <a:latin typeface="Calibri" pitchFamily="34"/>
              </a:rPr>
              <a:t>d’eau de baignade en juin  2010</a:t>
            </a:r>
            <a:r>
              <a:rPr lang="fr-FR" b="0">
                <a:solidFill>
                  <a:srgbClr val="000000"/>
                </a:solidFill>
                <a:latin typeface="Calibri" pitchFamily="34"/>
              </a:rPr>
              <a:t/>
            </a:r>
            <a:br>
              <a:rPr lang="fr-FR" b="0">
                <a:solidFill>
                  <a:srgbClr val="000000"/>
                </a:solidFill>
                <a:latin typeface="Calibri" pitchFamily="34"/>
              </a:rPr>
            </a:br>
            <a:endParaRPr lang="fr-FR" b="0">
              <a:solidFill>
                <a:srgbClr val="000000"/>
              </a:solidFill>
              <a:latin typeface="Calibri" pitchFamily="34"/>
            </a:endParaRPr>
          </a:p>
        </p:txBody>
      </p:sp>
      <p:sp>
        <p:nvSpPr>
          <p:cNvPr id="3" name="Espace réservé du contenu 2"/>
          <p:cNvSpPr txBox="1">
            <a:spLocks noGrp="1"/>
          </p:cNvSpPr>
          <p:nvPr>
            <p:ph type="body" idx="4294967295"/>
          </p:nvPr>
        </p:nvSpPr>
        <p:spPr>
          <a:xfrm>
            <a:off x="4672803" y="1906203"/>
            <a:ext cx="3810240" cy="4320357"/>
          </a:xfrm>
        </p:spPr>
        <p:txBody>
          <a:bodyPr lIns="90004" tIns="44997" rIns="90004" bIns="44997"/>
          <a:lstStyle/>
          <a:p>
            <a:endParaRPr lang="fr-FR"/>
          </a:p>
        </p:txBody>
      </p:sp>
      <p:sp>
        <p:nvSpPr>
          <p:cNvPr id="4" name="Espace réservé du contenu 3"/>
          <p:cNvSpPr txBox="1">
            <a:spLocks noGrp="1"/>
          </p:cNvSpPr>
          <p:nvPr>
            <p:ph type="body" idx="4294967295"/>
          </p:nvPr>
        </p:nvSpPr>
        <p:spPr>
          <a:xfrm>
            <a:off x="5219998" y="1594439"/>
            <a:ext cx="3780001" cy="4525557"/>
          </a:xfrm>
        </p:spPr>
        <p:txBody>
          <a:bodyPr lIns="90004" tIns="44997" rIns="90004" bIns="44997"/>
          <a:lstStyle/>
          <a:p>
            <a:pPr marL="0" lvl="0" indent="0" hangingPunct="1">
              <a:spcBef>
                <a:spcPts val="640"/>
              </a:spcBef>
              <a:spcAft>
                <a:spcPts val="0"/>
              </a:spcAft>
              <a:buNone/>
            </a:pPr>
            <a:endParaRPr lang="fr-FR">
              <a:latin typeface="Calibri"/>
            </a:endParaRPr>
          </a:p>
          <a:p>
            <a:pPr marL="0" lvl="0" indent="0" hangingPunct="1">
              <a:spcBef>
                <a:spcPts val="640"/>
              </a:spcBef>
              <a:spcAft>
                <a:spcPts val="0"/>
              </a:spcAft>
              <a:buChar char="➢"/>
            </a:pPr>
            <a:r>
              <a:rPr lang="fr-FR" b="1">
                <a:latin typeface="Calibri"/>
              </a:rPr>
              <a:t>Dérivés pétroliers aliphatiques</a:t>
            </a:r>
          </a:p>
          <a:p>
            <a:pPr marL="0" lvl="0" indent="0" hangingPunct="1">
              <a:spcBef>
                <a:spcPts val="640"/>
              </a:spcBef>
              <a:spcAft>
                <a:spcPts val="0"/>
              </a:spcAft>
              <a:buChar char="➢"/>
            </a:pPr>
            <a:r>
              <a:rPr lang="fr-FR" b="1">
                <a:latin typeface="Calibri"/>
              </a:rPr>
              <a:t>(diesel essence )  </a:t>
            </a:r>
          </a:p>
          <a:p>
            <a:pPr marL="0" lvl="0" indent="0" hangingPunct="1">
              <a:spcBef>
                <a:spcPts val="640"/>
              </a:spcBef>
              <a:spcAft>
                <a:spcPts val="0"/>
              </a:spcAft>
              <a:buChar char="➢"/>
            </a:pPr>
            <a:r>
              <a:rPr lang="fr-FR" b="1">
                <a:latin typeface="Calibri"/>
              </a:rPr>
              <a:t>Pesticides</a:t>
            </a:r>
          </a:p>
          <a:p>
            <a:pPr marL="0" lvl="0" indent="0" hangingPunct="1">
              <a:spcBef>
                <a:spcPts val="640"/>
              </a:spcBef>
              <a:spcAft>
                <a:spcPts val="0"/>
              </a:spcAft>
              <a:buChar char="➢"/>
            </a:pPr>
            <a:r>
              <a:rPr lang="fr-FR" b="1">
                <a:latin typeface="Calibri"/>
              </a:rPr>
              <a:t>Détergents</a:t>
            </a:r>
          </a:p>
          <a:p>
            <a:pPr marL="0" lvl="0" indent="0" hangingPunct="1">
              <a:spcBef>
                <a:spcPts val="640"/>
              </a:spcBef>
              <a:spcAft>
                <a:spcPts val="0"/>
              </a:spcAft>
              <a:buChar char="➢"/>
            </a:pPr>
            <a:r>
              <a:rPr lang="fr-FR" b="1">
                <a:latin typeface="Calibri"/>
              </a:rPr>
              <a:t>Phtalate DEHP</a:t>
            </a:r>
          </a:p>
          <a:p>
            <a:pPr marL="0" lvl="0" indent="0" hangingPunct="1">
              <a:spcBef>
                <a:spcPts val="640"/>
              </a:spcBef>
              <a:spcAft>
                <a:spcPts val="0"/>
              </a:spcAft>
              <a:buChar char="➢"/>
            </a:pPr>
            <a:r>
              <a:rPr lang="fr-FR" b="1">
                <a:latin typeface="Calibri"/>
              </a:rPr>
              <a:t>Cadmium</a:t>
            </a:r>
          </a:p>
          <a:p>
            <a:pPr marL="0" lvl="0" indent="0" hangingPunct="1">
              <a:spcBef>
                <a:spcPts val="640"/>
              </a:spcBef>
              <a:spcAft>
                <a:spcPts val="0"/>
              </a:spcAft>
              <a:buNone/>
            </a:pPr>
            <a:endParaRPr lang="fr-FR">
              <a:latin typeface="Calibri"/>
            </a:endParaRPr>
          </a:p>
        </p:txBody>
      </p:sp>
      <p:pic>
        <p:nvPicPr>
          <p:cNvPr id="5" name="Espace réservé pour une image  4"/>
          <p:cNvPicPr>
            <a:picLocks noGrp="1" noChangeAspect="1"/>
          </p:cNvPicPr>
          <p:nvPr>
            <p:ph type="pic" idx="4294967295"/>
          </p:nvPr>
        </p:nvPicPr>
        <p:blipFill>
          <a:blip r:embed="rId3">
            <a:lum bright="-50000"/>
            <a:alphaModFix/>
          </a:blip>
          <a:srcRect/>
          <a:stretch>
            <a:fillRect/>
          </a:stretch>
        </p:blipFill>
        <p:spPr>
          <a:xfrm>
            <a:off x="179999" y="1799996"/>
            <a:ext cx="4500000" cy="4859999"/>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re 7"/>
          <p:cNvSpPr txBox="1">
            <a:spLocks noGrp="1"/>
          </p:cNvSpPr>
          <p:nvPr>
            <p:ph type="title"/>
          </p:nvPr>
        </p:nvSpPr>
        <p:spPr/>
        <p:txBody>
          <a:bodyPr/>
          <a:lstStyle/>
          <a:p>
            <a:endParaRPr lang="fr-FR"/>
          </a:p>
        </p:txBody>
      </p:sp>
      <p:sp>
        <p:nvSpPr>
          <p:cNvPr id="3" name="Espace réservé du texte 8"/>
          <p:cNvSpPr txBox="1">
            <a:spLocks noGrp="1"/>
          </p:cNvSpPr>
          <p:nvPr>
            <p:ph type="body" idx="1"/>
          </p:nvPr>
        </p:nvSpPr>
        <p:spPr/>
        <p:txBody>
          <a:bodyPr/>
          <a:lstStyle/>
          <a:p>
            <a:endParaRPr lang="fr-FR"/>
          </a:p>
        </p:txBody>
      </p:sp>
      <p:pic>
        <p:nvPicPr>
          <p:cNvPr id="4" name="Image 5" descr="detergent juin  2013-10-04 à 20.02.12.png"/>
          <p:cNvPicPr>
            <a:picLocks noChangeAspect="1"/>
          </p:cNvPicPr>
          <p:nvPr/>
        </p:nvPicPr>
        <p:blipFill>
          <a:blip r:embed="rId2"/>
          <a:stretch>
            <a:fillRect/>
          </a:stretch>
        </p:blipFill>
        <p:spPr>
          <a:xfrm>
            <a:off x="0" y="5105396"/>
            <a:ext cx="9144000" cy="1752603"/>
          </a:xfrm>
          <a:prstGeom prst="rect">
            <a:avLst/>
          </a:prstGeom>
          <a:noFill/>
          <a:ln>
            <a:noFill/>
          </a:ln>
        </p:spPr>
      </p:pic>
      <p:pic>
        <p:nvPicPr>
          <p:cNvPr id="5" name="Image 6" descr="detergent mai 2013-10-04 à 19.57.52.png"/>
          <p:cNvPicPr>
            <a:picLocks noChangeAspect="1"/>
          </p:cNvPicPr>
          <p:nvPr/>
        </p:nvPicPr>
        <p:blipFill>
          <a:blip r:embed="rId3"/>
          <a:stretch>
            <a:fillRect/>
          </a:stretch>
        </p:blipFill>
        <p:spPr>
          <a:xfrm>
            <a:off x="0" y="-664805"/>
            <a:ext cx="9144000" cy="5770202"/>
          </a:xfrm>
          <a:prstGeom prst="rect">
            <a:avLst/>
          </a:prstGeom>
          <a:noFill/>
          <a:ln>
            <a:noFill/>
          </a:ln>
        </p:spPr>
      </p:pic>
      <p:sp>
        <p:nvSpPr>
          <p:cNvPr id="6" name="ZoneTexte 5"/>
          <p:cNvSpPr txBox="1"/>
          <p:nvPr/>
        </p:nvSpPr>
        <p:spPr>
          <a:xfrm>
            <a:off x="2411757" y="1340766"/>
            <a:ext cx="5184574" cy="36933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Recherche de détergents:  mai juin 2013</a:t>
            </a:r>
          </a:p>
        </p:txBody>
      </p:sp>
      <p:sp>
        <p:nvSpPr>
          <p:cNvPr id="7" name="Ellipse 10"/>
          <p:cNvSpPr/>
          <p:nvPr/>
        </p:nvSpPr>
        <p:spPr>
          <a:xfrm>
            <a:off x="7524332" y="2636910"/>
            <a:ext cx="504053" cy="648071"/>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noFill/>
          <a:ln w="25402">
            <a:solidFill>
              <a:srgbClr val="FF000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Ellipse 11"/>
          <p:cNvSpPr/>
          <p:nvPr/>
        </p:nvSpPr>
        <p:spPr>
          <a:xfrm>
            <a:off x="7452323" y="5877269"/>
            <a:ext cx="576062" cy="980730"/>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noFill/>
          <a:ln w="25402">
            <a:solidFill>
              <a:srgbClr val="FF000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endParaRPr lang="fr-FR"/>
          </a:p>
        </p:txBody>
      </p:sp>
      <p:sp>
        <p:nvSpPr>
          <p:cNvPr id="3" name="Espace réservé du texte 2"/>
          <p:cNvSpPr txBox="1">
            <a:spLocks noGrp="1"/>
          </p:cNvSpPr>
          <p:nvPr>
            <p:ph type="body" idx="1"/>
          </p:nvPr>
        </p:nvSpPr>
        <p:spPr/>
        <p:txBody>
          <a:bodyPr/>
          <a:lstStyle/>
          <a:p>
            <a:pPr lvl="0"/>
            <a:r>
              <a:rPr lang="fr-FR"/>
              <a:t>A l echelel d un bassin versant des milliiers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re 1"/>
          <p:cNvSpPr txBox="1">
            <a:spLocks noGrp="1"/>
          </p:cNvSpPr>
          <p:nvPr>
            <p:ph type="title"/>
          </p:nvPr>
        </p:nvSpPr>
        <p:spPr>
          <a:xfrm>
            <a:off x="683568" y="332658"/>
            <a:ext cx="7808756" cy="1008107"/>
          </a:xfrm>
        </p:spPr>
        <p:txBody>
          <a:bodyPr/>
          <a:lstStyle/>
          <a:p>
            <a:pPr lvl="0"/>
            <a:r>
              <a:rPr lang="fr-FR" sz="2400"/>
              <a:t>INTRODUCTION</a:t>
            </a:r>
            <a:r>
              <a:rPr lang="fr-FR"/>
              <a:t> :Le constat</a:t>
            </a:r>
          </a:p>
        </p:txBody>
      </p:sp>
      <p:sp>
        <p:nvSpPr>
          <p:cNvPr id="3" name="Espace réservé du contenu 2"/>
          <p:cNvSpPr txBox="1">
            <a:spLocks noGrp="1"/>
          </p:cNvSpPr>
          <p:nvPr>
            <p:ph idx="1"/>
          </p:nvPr>
        </p:nvSpPr>
        <p:spPr>
          <a:xfrm>
            <a:off x="683568" y="1988838"/>
            <a:ext cx="7808756" cy="4320357"/>
          </a:xfrm>
        </p:spPr>
        <p:txBody>
          <a:bodyPr/>
          <a:lstStyle/>
          <a:p>
            <a:endParaRPr lang="fr-FR"/>
          </a:p>
        </p:txBody>
      </p:sp>
      <p:graphicFrame>
        <p:nvGraphicFramePr>
          <p:cNvPr id="4" name="Object 2"/>
          <p:cNvGraphicFramePr/>
          <p:nvPr/>
        </p:nvGraphicFramePr>
        <p:xfrm>
          <a:off x="179386" y="1412876"/>
          <a:ext cx="8732840" cy="5256208"/>
        </p:xfrm>
        <a:graphic>
          <a:graphicData uri="http://schemas.openxmlformats.org/presentationml/2006/ole">
            <mc:AlternateContent xmlns:mc="http://schemas.openxmlformats.org/markup-compatibility/2006">
              <mc:Choice xmlns:v="urn:schemas-microsoft-com:vml" Requires="v">
                <p:oleObj spid="_x0000_s1026" r:id="rId3" imgW="9956800" imgH="5765800" progId="Word.OpenDocumentText.12">
                  <p:embed/>
                </p:oleObj>
              </mc:Choice>
              <mc:Fallback>
                <p:oleObj r:id="rId3" imgW="9956800" imgH="5765800" progId="Word.OpenDocumentText.12">
                  <p:embed/>
                  <p:pic>
                    <p:nvPicPr>
                      <p:cNvPr id="0" name=""/>
                      <p:cNvPicPr/>
                      <p:nvPr/>
                    </p:nvPicPr>
                    <p:blipFill>
                      <a:blip r:embed="rId4"/>
                      <a:stretch>
                        <a:fillRect/>
                      </a:stretch>
                    </p:blipFill>
                    <p:spPr>
                      <a:xfrm>
                        <a:off x="179386" y="1412876"/>
                        <a:ext cx="8732840" cy="5256208"/>
                      </a:xfrm>
                      <a:prstGeom prst="rect">
                        <a:avLst/>
                      </a:prstGeom>
                      <a:solidFill>
                        <a:srgbClr val="4F81BD"/>
                      </a:solidFill>
                      <a:ln w="25402">
                        <a:solidFill>
                          <a:srgbClr val="385D8A"/>
                        </a:solidFill>
                        <a:prstDash val="solid"/>
                      </a:ln>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re 6"/>
          <p:cNvSpPr txBox="1">
            <a:spLocks noGrp="1"/>
          </p:cNvSpPr>
          <p:nvPr>
            <p:ph type="title"/>
          </p:nvPr>
        </p:nvSpPr>
        <p:spPr/>
        <p:txBody>
          <a:bodyPr/>
          <a:lstStyle/>
          <a:p>
            <a:pPr lvl="0"/>
            <a:r>
              <a:rPr lang="fr-FR"/>
              <a:t>25 mai</a:t>
            </a:r>
          </a:p>
        </p:txBody>
      </p:sp>
      <p:sp>
        <p:nvSpPr>
          <p:cNvPr id="3" name="Espace réservé du contenu 4"/>
          <p:cNvSpPr txBox="1">
            <a:spLocks noGrp="1"/>
          </p:cNvSpPr>
          <p:nvPr>
            <p:ph idx="1"/>
          </p:nvPr>
        </p:nvSpPr>
        <p:spPr/>
        <p:txBody>
          <a:bodyPr/>
          <a:lstStyle/>
          <a:p>
            <a:endParaRPr lang="fr-FR"/>
          </a:p>
        </p:txBody>
      </p:sp>
      <p:sp>
        <p:nvSpPr>
          <p:cNvPr id="4" name="Espace réservé du contenu 5"/>
          <p:cNvSpPr txBox="1">
            <a:spLocks noGrp="1"/>
          </p:cNvSpPr>
          <p:nvPr>
            <p:ph idx="2"/>
          </p:nvPr>
        </p:nvSpPr>
        <p:spPr/>
        <p:txBody>
          <a:bodyPr/>
          <a:lstStyle/>
          <a:p>
            <a:endParaRPr lang="fr-FR"/>
          </a:p>
        </p:txBody>
      </p:sp>
      <p:pic>
        <p:nvPicPr>
          <p:cNvPr id="5" name="Image 5" descr="lipides mai 2013-10-04 à 19.58.57.png"/>
          <p:cNvPicPr>
            <a:picLocks noChangeAspect="1"/>
          </p:cNvPicPr>
          <p:nvPr/>
        </p:nvPicPr>
        <p:blipFill>
          <a:blip r:embed="rId2"/>
          <a:stretch>
            <a:fillRect/>
          </a:stretch>
        </p:blipFill>
        <p:spPr>
          <a:xfrm>
            <a:off x="0" y="840150"/>
            <a:ext cx="9144000" cy="6017849"/>
          </a:xfrm>
          <a:prstGeom prst="rect">
            <a:avLst/>
          </a:prstGeom>
          <a:noFill/>
          <a:ln>
            <a:noFill/>
          </a:ln>
        </p:spPr>
      </p:pic>
      <p:sp>
        <p:nvSpPr>
          <p:cNvPr id="6" name="ZoneTexte 6"/>
          <p:cNvSpPr txBox="1"/>
          <p:nvPr/>
        </p:nvSpPr>
        <p:spPr>
          <a:xfrm>
            <a:off x="683568" y="332658"/>
            <a:ext cx="3384377" cy="36933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25 mai 2013 recherche de lipides</a:t>
            </a:r>
          </a:p>
        </p:txBody>
      </p:sp>
      <p:sp>
        <p:nvSpPr>
          <p:cNvPr id="7" name="Ellipse 6"/>
          <p:cNvSpPr/>
          <p:nvPr/>
        </p:nvSpPr>
        <p:spPr>
          <a:xfrm>
            <a:off x="5940152" y="5085179"/>
            <a:ext cx="576062" cy="43204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noFill/>
          <a:ln w="25402">
            <a:solidFill>
              <a:srgbClr val="FF000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Ellipse 7"/>
          <p:cNvSpPr/>
          <p:nvPr/>
        </p:nvSpPr>
        <p:spPr>
          <a:xfrm flipH="1">
            <a:off x="2195739" y="1412775"/>
            <a:ext cx="720080" cy="576062"/>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noFill/>
          <a:ln w="25402">
            <a:solidFill>
              <a:srgbClr val="FF000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27 Juin 2013 : lipides</a:t>
            </a:r>
          </a:p>
        </p:txBody>
      </p:sp>
      <p:pic>
        <p:nvPicPr>
          <p:cNvPr id="3" name="Espace réservé du contenu 3" descr="lipi juin 2013-10-04 à 20.11.12.png"/>
          <p:cNvPicPr>
            <a:picLocks noGrp="1" noChangeAspect="1"/>
          </p:cNvPicPr>
          <p:nvPr>
            <p:ph idx="1"/>
          </p:nvPr>
        </p:nvPicPr>
        <p:blipFill>
          <a:blip r:embed="rId2"/>
          <a:stretch>
            <a:fillRect/>
          </a:stretch>
        </p:blipFill>
        <p:spPr>
          <a:xfrm>
            <a:off x="467541" y="1988838"/>
            <a:ext cx="8229600" cy="3769879"/>
          </a:xfrm>
        </p:spPr>
      </p:pic>
      <p:sp>
        <p:nvSpPr>
          <p:cNvPr id="4" name="Ellipse 3"/>
          <p:cNvSpPr/>
          <p:nvPr/>
        </p:nvSpPr>
        <p:spPr>
          <a:xfrm>
            <a:off x="5940152" y="2564901"/>
            <a:ext cx="504053" cy="288036"/>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1 0"/>
              <a:gd name="f15" fmla="*/ f9 f0 1"/>
              <a:gd name="f16" fmla="*/ f10 f0 1"/>
              <a:gd name="f17" fmla="?: f11 f4 1"/>
              <a:gd name="f18" fmla="?: f12 f5 1"/>
              <a:gd name="f19" fmla="?: f13 f6 1"/>
              <a:gd name="f20" fmla="+- f14 0 f1"/>
              <a:gd name="f21" fmla="*/ f15 1 f3"/>
              <a:gd name="f22" fmla="*/ f16 1 f3"/>
              <a:gd name="f23" fmla="*/ f17 1 21600"/>
              <a:gd name="f24" fmla="*/ f18 1 21600"/>
              <a:gd name="f25" fmla="*/ 21600 f17 1"/>
              <a:gd name="f26" fmla="*/ 21600 f18 1"/>
              <a:gd name="f27" fmla="+- f20 f1 0"/>
              <a:gd name="f28" fmla="+- f21 0 f1"/>
              <a:gd name="f29" fmla="+- f22 0 f1"/>
              <a:gd name="f30" fmla="min f24 f23"/>
              <a:gd name="f31" fmla="*/ f25 1 f19"/>
              <a:gd name="f32" fmla="*/ f26 1 f19"/>
              <a:gd name="f33" fmla="*/ f27 f8 1"/>
              <a:gd name="f34" fmla="val f31"/>
              <a:gd name="f35" fmla="val f32"/>
              <a:gd name="f36" fmla="*/ f33 1 f0"/>
              <a:gd name="f37" fmla="*/ f7 f30 1"/>
              <a:gd name="f38" fmla="+- f35 0 f7"/>
              <a:gd name="f39" fmla="+- f34 0 f7"/>
              <a:gd name="f40" fmla="+- 0 0 f36"/>
              <a:gd name="f41" fmla="*/ f38 1 2"/>
              <a:gd name="f42" fmla="*/ f39 1 2"/>
              <a:gd name="f43" fmla="+- 0 0 f40"/>
              <a:gd name="f44" fmla="+- f7 f41 0"/>
              <a:gd name="f45" fmla="+- f7 f42 0"/>
              <a:gd name="f46" fmla="*/ f43 f0 1"/>
              <a:gd name="f47" fmla="*/ f42 f30 1"/>
              <a:gd name="f48" fmla="*/ f41 f30 1"/>
              <a:gd name="f49" fmla="*/ f46 1 f8"/>
              <a:gd name="f50" fmla="*/ f44 f30 1"/>
              <a:gd name="f51" fmla="+- f49 0 f1"/>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0" swAng="f1"/>
                <a:arcTo wR="f47" hR="f48" stAng="f2" swAng="f1"/>
                <a:arcTo wR="f47" hR="f48" stAng="f7" swAng="f1"/>
                <a:arcTo wR="f47" hR="f48" stAng="f1" swAng="f1"/>
                <a:close/>
              </a:path>
            </a:pathLst>
          </a:custGeom>
          <a:noFill/>
          <a:ln w="25402">
            <a:solidFill>
              <a:srgbClr val="FF000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re 2"/>
          <p:cNvSpPr txBox="1">
            <a:spLocks noGrp="1"/>
          </p:cNvSpPr>
          <p:nvPr>
            <p:ph type="title"/>
          </p:nvPr>
        </p:nvSpPr>
        <p:spPr/>
        <p:txBody>
          <a:bodyPr/>
          <a:lstStyle/>
          <a:p>
            <a:endParaRPr lang="fr-FR"/>
          </a:p>
        </p:txBody>
      </p:sp>
      <p:sp>
        <p:nvSpPr>
          <p:cNvPr id="3" name="Espace réservé du contenu 3"/>
          <p:cNvSpPr txBox="1">
            <a:spLocks noGrp="1"/>
          </p:cNvSpPr>
          <p:nvPr>
            <p:ph idx="1"/>
          </p:nvPr>
        </p:nvSpPr>
        <p:spPr>
          <a:xfrm>
            <a:off x="395532" y="836712"/>
            <a:ext cx="8229600" cy="5001420"/>
          </a:xfrm>
        </p:spPr>
        <p:txBody>
          <a:bodyPr/>
          <a:lstStyle/>
          <a:p>
            <a:pPr lvl="0"/>
            <a:r>
              <a:rPr lang="fr-FR"/>
              <a:t>Dosage des graisses :</a:t>
            </a:r>
          </a:p>
          <a:p>
            <a:pPr lvl="0"/>
            <a:endParaRPr lang="fr-FR"/>
          </a:p>
          <a:p>
            <a:pPr lvl="0"/>
            <a:r>
              <a:rPr lang="fr-FR" sz="2000"/>
              <a:t>Matières extractibles à l’hexane (MEH)</a:t>
            </a:r>
          </a:p>
          <a:p>
            <a:pPr lvl="0"/>
            <a:r>
              <a:rPr lang="fr-FR" sz="2000"/>
              <a:t>Des Substances extractibles au chloroforme (SEC).</a:t>
            </a:r>
          </a:p>
          <a:p>
            <a:pPr lvl="0"/>
            <a:r>
              <a:rPr lang="fr-FR" sz="2000"/>
              <a:t>Référence pour déterminer la concentration maximale de graisses en sortie de SAG (150 mg/L) (séparateur à graisse ) et de STEP</a:t>
            </a:r>
          </a:p>
          <a:p>
            <a:pPr lvl="0"/>
            <a:r>
              <a:rPr lang="fr-FR" sz="2000"/>
              <a:t>Sont fixées par arrêté préfectoral</a:t>
            </a:r>
          </a:p>
          <a:p>
            <a:pPr lvl="0"/>
            <a:r>
              <a:rPr lang="fr-FR" sz="2000">
                <a:solidFill>
                  <a:srgbClr val="FF0000"/>
                </a:solidFill>
              </a:rPr>
              <a:t>Faites régulièrement , elles devraient être connues du public</a:t>
            </a:r>
          </a:p>
          <a:p>
            <a:pPr lvl="0"/>
            <a:endParaRPr lang="fr-FR" sz="2000"/>
          </a:p>
          <a:p>
            <a:pPr lvl="0"/>
            <a:r>
              <a:rPr lang="fr-FR"/>
              <a:t>Spectrométrie : </a:t>
            </a:r>
            <a:r>
              <a:rPr lang="fr-FR" sz="2000"/>
              <a:t>Surveillance par capteurs  de la Grande Barrière de corail</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274676"/>
            <a:ext cx="8229243" cy="1142643"/>
          </a:xfrm>
        </p:spPr>
        <p:txBody>
          <a:bodyPr lIns="90004" tIns="44997" rIns="90004" bIns="44997"/>
          <a:lstStyle/>
          <a:p>
            <a:endParaRPr lang="fr-FR"/>
          </a:p>
        </p:txBody>
      </p:sp>
      <p:sp>
        <p:nvSpPr>
          <p:cNvPr id="3" name="Espace réservé du contenu 2"/>
          <p:cNvSpPr txBox="1">
            <a:spLocks noGrp="1"/>
          </p:cNvSpPr>
          <p:nvPr>
            <p:ph type="body" idx="4294967295"/>
          </p:nvPr>
        </p:nvSpPr>
        <p:spPr>
          <a:xfrm>
            <a:off x="457200" y="1600200"/>
            <a:ext cx="8229243" cy="4525557"/>
          </a:xfrm>
        </p:spPr>
        <p:txBody>
          <a:bodyPr lIns="90004" tIns="44997" rIns="90004" bIns="44997"/>
          <a:lstStyle/>
          <a:p>
            <a:endParaRPr lang="fr-FR"/>
          </a:p>
        </p:txBody>
      </p:sp>
      <p:pic>
        <p:nvPicPr>
          <p:cNvPr id="4" name="Picture 2"/>
          <p:cNvPicPr>
            <a:picLocks noChangeAspect="1"/>
          </p:cNvPicPr>
          <p:nvPr/>
        </p:nvPicPr>
        <p:blipFill>
          <a:blip r:embed="rId3">
            <a:lum bright="-50000"/>
            <a:alphaModFix/>
          </a:blip>
          <a:srcRect/>
          <a:stretch>
            <a:fillRect/>
          </a:stretch>
        </p:blipFill>
        <p:spPr>
          <a:xfrm>
            <a:off x="-10058400" y="-7543800"/>
            <a:ext cx="29260443" cy="2194524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274676"/>
            <a:ext cx="8229243" cy="1142643"/>
          </a:xfrm>
        </p:spPr>
        <p:txBody>
          <a:bodyPr lIns="90004" tIns="44997" rIns="90004" bIns="44997"/>
          <a:lstStyle/>
          <a:p>
            <a:pPr lvl="0" hangingPunct="1">
              <a:buNone/>
            </a:pPr>
            <a:r>
              <a:rPr lang="fr-FR" b="0">
                <a:solidFill>
                  <a:srgbClr val="000000"/>
                </a:solidFill>
                <a:latin typeface="Calibri" pitchFamily="34"/>
              </a:rPr>
              <a:t>Du micelle à la mousse:</a:t>
            </a:r>
            <a:br>
              <a:rPr lang="fr-FR" b="0">
                <a:solidFill>
                  <a:srgbClr val="000000"/>
                </a:solidFill>
                <a:latin typeface="Calibri" pitchFamily="34"/>
              </a:rPr>
            </a:br>
            <a:r>
              <a:rPr lang="fr-FR" b="0">
                <a:solidFill>
                  <a:srgbClr val="000000"/>
                </a:solidFill>
                <a:latin typeface="Calibri" pitchFamily="34"/>
              </a:rPr>
              <a:t>détergents et matières grasses</a:t>
            </a:r>
          </a:p>
        </p:txBody>
      </p:sp>
      <p:pic>
        <p:nvPicPr>
          <p:cNvPr id="3" name="Espace réservé du contenu 3"/>
          <p:cNvPicPr>
            <a:picLocks noChangeAspect="1"/>
          </p:cNvPicPr>
          <p:nvPr/>
        </p:nvPicPr>
        <p:blipFill>
          <a:blip r:embed="rId3">
            <a:lum bright="-50000"/>
            <a:alphaModFix/>
          </a:blip>
          <a:srcRect/>
          <a:stretch>
            <a:fillRect/>
          </a:stretch>
        </p:blipFill>
        <p:spPr>
          <a:xfrm>
            <a:off x="1440362" y="1828077"/>
            <a:ext cx="6878519" cy="487763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re 2"/>
          <p:cNvSpPr txBox="1">
            <a:spLocks noGrp="1"/>
          </p:cNvSpPr>
          <p:nvPr>
            <p:ph type="title" idx="4294967295"/>
          </p:nvPr>
        </p:nvSpPr>
        <p:spPr>
          <a:xfrm>
            <a:off x="457200" y="274676"/>
            <a:ext cx="8229243" cy="1142643"/>
          </a:xfrm>
        </p:spPr>
        <p:txBody>
          <a:bodyPr lIns="90004" tIns="44997" rIns="90004" bIns="44997"/>
          <a:lstStyle/>
          <a:p>
            <a:pPr lvl="0" hangingPunct="1">
              <a:buNone/>
            </a:pPr>
            <a:r>
              <a:rPr lang="fr-FR" b="0">
                <a:solidFill>
                  <a:srgbClr val="000000"/>
                </a:solidFill>
                <a:latin typeface="Calibri" pitchFamily="34"/>
              </a:rPr>
              <a:t>Effets des matières grasses</a:t>
            </a:r>
          </a:p>
        </p:txBody>
      </p:sp>
      <p:sp>
        <p:nvSpPr>
          <p:cNvPr id="3" name="Espace réservé du contenu 3"/>
          <p:cNvSpPr txBox="1">
            <a:spLocks noGrp="1"/>
          </p:cNvSpPr>
          <p:nvPr>
            <p:ph type="body" idx="4294967295"/>
          </p:nvPr>
        </p:nvSpPr>
        <p:spPr>
          <a:xfrm>
            <a:off x="457200" y="1600200"/>
            <a:ext cx="8229243" cy="4525557"/>
          </a:xfrm>
        </p:spPr>
        <p:txBody>
          <a:bodyPr lIns="90004" tIns="44997" rIns="90004" bIns="44997"/>
          <a:lstStyle/>
          <a:p>
            <a:endParaRPr lang="fr-FR"/>
          </a:p>
        </p:txBody>
      </p:sp>
      <p:sp>
        <p:nvSpPr>
          <p:cNvPr id="4" name="Rectangle 2"/>
          <p:cNvSpPr/>
          <p:nvPr/>
        </p:nvSpPr>
        <p:spPr>
          <a:xfrm>
            <a:off x="1828800" y="1676515"/>
            <a:ext cx="6705359" cy="489311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0" compatLnSpc="0">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Calibri" pitchFamily="18"/>
              <a:ea typeface="SimSun" pitchFamily="2"/>
              <a:cs typeface="Tahoma"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pitchFamily="18"/>
                <a:ea typeface="SimSun" pitchFamily="2"/>
                <a:cs typeface="Tahoma" pitchFamily="2"/>
              </a:rPr>
              <a:t>Présentent d'un risque de colmatage des canalisations (</a:t>
            </a:r>
            <a:r>
              <a:rPr lang="fr-FR" sz="1800" b="0" i="0" u="none" strike="noStrike" kern="1200" cap="none" spc="0" baseline="0">
                <a:solidFill>
                  <a:srgbClr val="000000"/>
                </a:solidFill>
                <a:uFillTx/>
                <a:latin typeface="Calibri" pitchFamily="18"/>
                <a:ea typeface="SimSun" pitchFamily="2"/>
                <a:cs typeface="Tahoma" pitchFamily="2"/>
              </a:rPr>
              <a:t>des bouchons de plusieurs tonnes dans les </a:t>
            </a:r>
            <a:r>
              <a:rPr lang="fr-FR" sz="1800" b="0" i="0" u="none" strike="noStrike" kern="0" cap="none" spc="0" baseline="0">
                <a:solidFill>
                  <a:srgbClr val="000000"/>
                </a:solidFill>
                <a:uFillTx/>
                <a:latin typeface="Calibri" pitchFamily="18"/>
                <a:ea typeface="SimSun" pitchFamily="2"/>
                <a:cs typeface="Tahoma" pitchFamily="2"/>
              </a:rPr>
              <a:t>é</a:t>
            </a:r>
            <a:r>
              <a:rPr lang="fr-FR" sz="1800" b="0" i="0" u="none" strike="noStrike" kern="1200" cap="none" spc="0" baseline="0">
                <a:solidFill>
                  <a:srgbClr val="000000"/>
                </a:solidFill>
                <a:uFillTx/>
                <a:latin typeface="Calibri" pitchFamily="18"/>
                <a:ea typeface="SimSun" pitchFamily="2"/>
                <a:cs typeface="Tahoma" pitchFamily="2"/>
              </a:rPr>
              <a:t>gouts de Londres </a:t>
            </a:r>
            <a:r>
              <a:rPr lang="fr-FR" sz="2400" b="0" i="0" u="none" strike="noStrike" kern="1200" cap="none" spc="0" baseline="0">
                <a:solidFill>
                  <a:srgbClr val="000000"/>
                </a:solidFill>
                <a:uFillTx/>
                <a:latin typeface="Calibri" pitchFamily="18"/>
                <a:ea typeface="SimSun" pitchFamily="2"/>
                <a:cs typeface="Tahoma" pitchFamily="2"/>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0" cap="none" spc="0" baseline="0">
                <a:solidFill>
                  <a:srgbClr val="000000"/>
                </a:solidFill>
                <a:uFillTx/>
                <a:latin typeface="Calibri" pitchFamily="18"/>
                <a:ea typeface="SimSun" pitchFamily="2"/>
                <a:cs typeface="Tahoma" pitchFamily="2"/>
              </a:rPr>
              <a:t>Diminuent la photosynthèse ( turbidité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0" cap="none" spc="0" baseline="0">
                <a:solidFill>
                  <a:srgbClr val="000000"/>
                </a:solidFill>
                <a:uFillTx/>
                <a:latin typeface="Calibri" pitchFamily="18"/>
                <a:ea typeface="SimSun" pitchFamily="2"/>
                <a:cs typeface="Tahoma" pitchFamily="2"/>
              </a:rPr>
              <a:t>Réduisent considérablement les performances des STEP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pitchFamily="18"/>
                <a:ea typeface="SimSun" pitchFamily="2"/>
                <a:cs typeface="Tahoma" pitchFamily="2"/>
              </a:rPr>
              <a:t>Favorisent la croissance de microorganismes  et la survie des bactéries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pitchFamily="18"/>
                <a:ea typeface="SimSun" pitchFamily="2"/>
                <a:cs typeface="Tahoma" pitchFamily="2"/>
              </a:rPr>
              <a:t>Entraînent des nuisances olfactives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Calibri" pitchFamily="18"/>
              <a:ea typeface="SimSun" pitchFamily="2"/>
              <a:cs typeface="Tahoma"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Calibri" pitchFamily="18"/>
              <a:ea typeface="SimSun" pitchFamily="2"/>
              <a:cs typeface="Tahoma"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000000"/>
              </a:solidFill>
              <a:uFillTx/>
              <a:latin typeface="Calibri" pitchFamily="18"/>
              <a:ea typeface="SimSun" pitchFamily="2"/>
              <a:cs typeface="Tahoma" pitchFamily="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274676"/>
            <a:ext cx="8229243" cy="1142643"/>
          </a:xfrm>
        </p:spPr>
        <p:txBody>
          <a:bodyPr lIns="90004" tIns="44997" rIns="90004" bIns="44997"/>
          <a:lstStyle/>
          <a:p>
            <a:pPr lvl="0" hangingPunct="1">
              <a:buNone/>
            </a:pPr>
            <a:r>
              <a:rPr lang="fr-FR" sz="1600" b="0">
                <a:solidFill>
                  <a:srgbClr val="000000"/>
                </a:solidFill>
                <a:latin typeface="Calibri" pitchFamily="34"/>
              </a:rPr>
              <a:t>http://www.developpement-durable.gouv.fr/Principaux-polluants.html</a:t>
            </a:r>
          </a:p>
        </p:txBody>
      </p:sp>
      <p:sp>
        <p:nvSpPr>
          <p:cNvPr id="3" name="Espace réservé du contenu 2"/>
          <p:cNvSpPr txBox="1">
            <a:spLocks noGrp="1"/>
          </p:cNvSpPr>
          <p:nvPr>
            <p:ph type="body" idx="4294967295"/>
          </p:nvPr>
        </p:nvSpPr>
        <p:spPr>
          <a:xfrm>
            <a:off x="457200" y="1600200"/>
            <a:ext cx="8229243" cy="4525557"/>
          </a:xfrm>
        </p:spPr>
        <p:txBody>
          <a:bodyPr lIns="90004" tIns="44997" rIns="90004" bIns="44997"/>
          <a:lstStyle/>
          <a:p>
            <a:pPr marL="0" lvl="0" indent="0" hangingPunct="1">
              <a:spcBef>
                <a:spcPts val="640"/>
              </a:spcBef>
              <a:spcAft>
                <a:spcPts val="0"/>
              </a:spcAft>
              <a:buFont typeface="Arial" pitchFamily="32"/>
              <a:buChar char="•"/>
            </a:pPr>
            <a:r>
              <a:rPr lang="fr-FR" sz="2000" b="1">
                <a:latin typeface="Calibri"/>
              </a:rPr>
              <a:t>Matières en suspension : </a:t>
            </a:r>
          </a:p>
          <a:p>
            <a:pPr marL="0" lvl="0" indent="0" hangingPunct="1">
              <a:spcBef>
                <a:spcPts val="640"/>
              </a:spcBef>
              <a:spcAft>
                <a:spcPts val="0"/>
              </a:spcAft>
              <a:buFont typeface="Arial" pitchFamily="32"/>
              <a:buChar char="•"/>
            </a:pPr>
            <a:r>
              <a:rPr lang="fr-FR" sz="2000" b="1">
                <a:latin typeface="Calibri"/>
              </a:rPr>
              <a:t>Augmentation de la turbidité préjudiciable à la photosynthèse, à la respiration des poissons</a:t>
            </a:r>
          </a:p>
          <a:p>
            <a:pPr marL="0" lvl="0" indent="0" hangingPunct="1">
              <a:spcBef>
                <a:spcPts val="640"/>
              </a:spcBef>
              <a:spcAft>
                <a:spcPts val="0"/>
              </a:spcAft>
              <a:buFont typeface="Arial" pitchFamily="32"/>
              <a:buChar char="•"/>
            </a:pPr>
            <a:r>
              <a:rPr lang="fr-FR" sz="2000" b="1">
                <a:latin typeface="Calibri"/>
              </a:rPr>
              <a:t>colmatant les milieux aquatiques et des canalisations  </a:t>
            </a:r>
          </a:p>
          <a:p>
            <a:pPr marL="0" lvl="0" indent="0" hangingPunct="1">
              <a:spcBef>
                <a:spcPts val="640"/>
              </a:spcBef>
              <a:spcAft>
                <a:spcPts val="0"/>
              </a:spcAft>
              <a:buFont typeface="Arial" pitchFamily="32"/>
              <a:buChar char="•"/>
            </a:pPr>
            <a:r>
              <a:rPr lang="fr-FR" sz="2000" b="1">
                <a:latin typeface="Calibri"/>
              </a:rPr>
              <a:t>Les particules peuvent transporter différentes formes de pollution (organiques, métalliques,…)  </a:t>
            </a:r>
          </a:p>
          <a:p>
            <a:pPr marL="0" lvl="0" indent="0" hangingPunct="1">
              <a:spcBef>
                <a:spcPts val="640"/>
              </a:spcBef>
              <a:spcAft>
                <a:spcPts val="0"/>
              </a:spcAft>
              <a:buFont typeface="Arial" pitchFamily="32"/>
              <a:buChar char="•"/>
            </a:pPr>
            <a:r>
              <a:rPr lang="fr-FR" sz="2000" b="1">
                <a:latin typeface="Calibri"/>
              </a:rPr>
              <a:t> Asphyxie du milieu par consommation de l’oxygène dissous.</a:t>
            </a:r>
          </a:p>
          <a:p>
            <a:pPr marL="0" lvl="0" indent="0" hangingPunct="1">
              <a:spcBef>
                <a:spcPts val="640"/>
              </a:spcBef>
              <a:spcAft>
                <a:spcPts val="0"/>
              </a:spcAft>
              <a:buFont typeface="Arial" pitchFamily="32"/>
              <a:buChar char="•"/>
            </a:pPr>
            <a:r>
              <a:rPr lang="fr-FR" b="1">
                <a:latin typeface="Calibri"/>
              </a:rPr>
              <a:t>Toxicité de la charge organique faiblement biodégradable.  </a:t>
            </a:r>
          </a:p>
        </p:txBody>
      </p:sp>
      <p:sp>
        <p:nvSpPr>
          <p:cNvPr id="4" name="Rectangle 3"/>
          <p:cNvSpPr/>
          <p:nvPr/>
        </p:nvSpPr>
        <p:spPr>
          <a:xfrm>
            <a:off x="685443" y="-3041276"/>
            <a:ext cx="871916" cy="70739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SimSun" pitchFamily="2"/>
              <a:cs typeface="Tahoma" pitchFamily="2"/>
            </a:endParaRPr>
          </a:p>
        </p:txBody>
      </p:sp>
      <p:pic>
        <p:nvPicPr>
          <p:cNvPr id="5" name="Picture 2"/>
          <p:cNvPicPr>
            <a:picLocks noChangeAspect="1"/>
          </p:cNvPicPr>
          <p:nvPr/>
        </p:nvPicPr>
        <p:blipFill>
          <a:blip r:embed="rId3">
            <a:lum bright="-50000"/>
            <a:alphaModFix/>
          </a:blip>
          <a:srcRect/>
          <a:stretch>
            <a:fillRect/>
          </a:stretch>
        </p:blipFill>
        <p:spPr>
          <a:xfrm>
            <a:off x="-5181484" y="-3886200"/>
            <a:ext cx="19506959" cy="14630043"/>
          </a:xfrm>
          <a:prstGeom prst="rect">
            <a:avLst/>
          </a:prstGeom>
          <a:noFill/>
          <a:ln>
            <a:noFill/>
          </a:ln>
        </p:spPr>
      </p:pic>
      <p:pic>
        <p:nvPicPr>
          <p:cNvPr id="6" name="Picture 3"/>
          <p:cNvPicPr>
            <a:picLocks noChangeAspect="1"/>
          </p:cNvPicPr>
          <p:nvPr/>
        </p:nvPicPr>
        <p:blipFill>
          <a:blip r:embed="rId4">
            <a:lum bright="-50000"/>
            <a:alphaModFix/>
          </a:blip>
          <a:srcRect/>
          <a:stretch>
            <a:fillRect/>
          </a:stretch>
        </p:blipFill>
        <p:spPr>
          <a:xfrm>
            <a:off x="-10058400" y="-7543800"/>
            <a:ext cx="29260443" cy="21945243"/>
          </a:xfrm>
          <a:prstGeom prst="rect">
            <a:avLst/>
          </a:prstGeom>
          <a:noFill/>
          <a:ln>
            <a:noFill/>
          </a:ln>
        </p:spPr>
      </p:pic>
      <p:pic>
        <p:nvPicPr>
          <p:cNvPr id="7" name="Picture 4"/>
          <p:cNvPicPr>
            <a:picLocks noChangeAspect="1"/>
          </p:cNvPicPr>
          <p:nvPr/>
        </p:nvPicPr>
        <p:blipFill>
          <a:blip r:embed="rId5">
            <a:lum bright="-50000"/>
            <a:alphaModFix/>
          </a:blip>
          <a:srcRect/>
          <a:stretch>
            <a:fillRect/>
          </a:stretch>
        </p:blipFill>
        <p:spPr>
          <a:xfrm>
            <a:off x="-10058400" y="-7543800"/>
            <a:ext cx="29260443" cy="2194524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re 1"/>
          <p:cNvSpPr txBox="1">
            <a:spLocks noGrp="1"/>
          </p:cNvSpPr>
          <p:nvPr>
            <p:ph type="title"/>
          </p:nvPr>
        </p:nvSpPr>
        <p:spPr>
          <a:xfrm>
            <a:off x="1066803" y="381003"/>
            <a:ext cx="8229600" cy="1143000"/>
          </a:xfrm>
        </p:spPr>
        <p:txBody>
          <a:bodyPr/>
          <a:lstStyle/>
          <a:p>
            <a:pPr lvl="0">
              <a:buNone/>
            </a:pPr>
            <a:r>
              <a:rPr lang="fr-FR"/>
              <a:t>Effets des détergents</a:t>
            </a:r>
            <a:r>
              <a:rPr lang="fr-FR" sz="3111"/>
              <a:t> </a:t>
            </a:r>
            <a:endParaRPr lang="fr-FR"/>
          </a:p>
        </p:txBody>
      </p:sp>
      <p:sp>
        <p:nvSpPr>
          <p:cNvPr id="3" name="Espace réservé du contenu 2"/>
          <p:cNvSpPr txBox="1">
            <a:spLocks noGrp="1"/>
          </p:cNvSpPr>
          <p:nvPr>
            <p:ph idx="1"/>
          </p:nvPr>
        </p:nvSpPr>
        <p:spPr>
          <a:xfrm>
            <a:off x="228600" y="1600200"/>
            <a:ext cx="8458200" cy="4525959"/>
          </a:xfrm>
        </p:spPr>
        <p:txBody>
          <a:bodyPr/>
          <a:lstStyle/>
          <a:p>
            <a:pPr lvl="2">
              <a:lnSpc>
                <a:spcPct val="90000"/>
              </a:lnSpc>
              <a:buNone/>
            </a:pPr>
            <a:r>
              <a:rPr lang="fr-FR" sz="3200"/>
              <a:t>Peu biodégradables </a:t>
            </a:r>
            <a:r>
              <a:rPr lang="fr-FR" sz="2800"/>
              <a:t>( pétrochimie )</a:t>
            </a:r>
          </a:p>
          <a:p>
            <a:pPr lvl="2">
              <a:lnSpc>
                <a:spcPct val="90000"/>
              </a:lnSpc>
              <a:buNone/>
            </a:pPr>
            <a:r>
              <a:rPr lang="fr-FR" sz="3200"/>
              <a:t>Lib</a:t>
            </a:r>
            <a:r>
              <a:rPr lang="fr-FR" sz="3459"/>
              <a:t>érateurs de formaldéhyde </a:t>
            </a:r>
            <a:r>
              <a:rPr lang="fr-FR"/>
              <a:t>:</a:t>
            </a:r>
          </a:p>
          <a:p>
            <a:pPr lvl="2">
              <a:lnSpc>
                <a:spcPct val="90000"/>
              </a:lnSpc>
              <a:buNone/>
            </a:pPr>
            <a:r>
              <a:rPr lang="fr-FR"/>
              <a:t> </a:t>
            </a:r>
            <a:r>
              <a:rPr lang="fr-FR" sz="2000"/>
              <a:t>cancérigène (CMR 3)                                          		</a:t>
            </a:r>
          </a:p>
          <a:p>
            <a:pPr lvl="2">
              <a:lnSpc>
                <a:spcPct val="90000"/>
              </a:lnSpc>
              <a:buNone/>
            </a:pPr>
            <a:r>
              <a:rPr lang="fr-FR" sz="3200"/>
              <a:t>Perturbateur endocrinien</a:t>
            </a:r>
          </a:p>
          <a:p>
            <a:pPr lvl="1">
              <a:lnSpc>
                <a:spcPct val="90000"/>
              </a:lnSpc>
              <a:buNone/>
            </a:pPr>
            <a:r>
              <a:rPr lang="fr-FR"/>
              <a:t>    Ils détruisent les parois des cellules: </a:t>
            </a:r>
            <a:r>
              <a:rPr lang="fr-FR" sz="1800"/>
              <a:t>ils  font pénétrer  les autres polluants au cœur des cellules jusque dans le génome, provoquant des désordres cellulaires à l’origine des maladies chroniques</a:t>
            </a:r>
          </a:p>
          <a:p>
            <a:pPr lvl="0">
              <a:lnSpc>
                <a:spcPct val="90000"/>
              </a:lnSpc>
            </a:pPr>
            <a:r>
              <a:rPr lang="fr-FR" sz="3600"/>
              <a:t>   « ils brûlent »  </a:t>
            </a:r>
            <a:r>
              <a:rPr lang="fr-FR" sz="2353"/>
              <a:t>les  branchies des poissons , les        microorganismes (désinfectants), les végétaux</a:t>
            </a:r>
          </a:p>
          <a:p>
            <a:pPr lvl="0">
              <a:lnSpc>
                <a:spcPct val="90000"/>
              </a:lnSpc>
            </a:pPr>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itre 3"/>
          <p:cNvSpPr txBox="1">
            <a:spLocks noGrp="1"/>
          </p:cNvSpPr>
          <p:nvPr>
            <p:ph type="title"/>
          </p:nvPr>
        </p:nvSpPr>
        <p:spPr/>
        <p:txBody>
          <a:bodyPr/>
          <a:lstStyle/>
          <a:p>
            <a:pPr lvl="0"/>
            <a:r>
              <a:rPr lang="fr-FR"/>
              <a:t>Impossible de faire des analyses de détergents</a:t>
            </a:r>
          </a:p>
        </p:txBody>
      </p:sp>
      <p:sp>
        <p:nvSpPr>
          <p:cNvPr id="3" name="Espace réservé du contenu 4"/>
          <p:cNvSpPr txBox="1">
            <a:spLocks noGrp="1"/>
          </p:cNvSpPr>
          <p:nvPr>
            <p:ph idx="1"/>
          </p:nvPr>
        </p:nvSpPr>
        <p:spPr/>
        <p:txBody>
          <a:bodyPr/>
          <a:lstStyle/>
          <a:p>
            <a:pPr lvl="0"/>
            <a:r>
              <a:rPr lang="fr-FR"/>
              <a:t>Entre le 1° et 2° dosage le seuil de quantification a été relevé de manière à négativer le résultat .</a:t>
            </a:r>
          </a:p>
          <a:p>
            <a:pPr lvl="0"/>
            <a:r>
              <a:rPr lang="fr-FR"/>
              <a:t>Contacté par téléphone le laboratoire, après de faux prétextes ( eau de mer trop salée!!), a refusé de continuer à faire ce type de dosage</a:t>
            </a:r>
          </a:p>
          <a:p>
            <a:pPr lvl="0"/>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A: résultats Des détergents </a:t>
            </a:r>
          </a:p>
        </p:txBody>
      </p:sp>
      <p:sp>
        <p:nvSpPr>
          <p:cNvPr id="3" name="Espace réservé du contenu 2"/>
          <p:cNvSpPr txBox="1">
            <a:spLocks noGrp="1"/>
          </p:cNvSpPr>
          <p:nvPr>
            <p:ph idx="1"/>
          </p:nvPr>
        </p:nvSpPr>
        <p:spPr/>
        <p:txBody>
          <a:bodyPr/>
          <a:lstStyle/>
          <a:p>
            <a:pPr lvl="0">
              <a:lnSpc>
                <a:spcPct val="80000"/>
              </a:lnSpc>
            </a:pPr>
            <a:r>
              <a:rPr lang="fr-FR" sz="2500"/>
              <a:t>Libérateurs de formaldéhyde qui est cancérigène (CMR 3) *,     PE</a:t>
            </a:r>
          </a:p>
          <a:p>
            <a:pPr lvl="0">
              <a:lnSpc>
                <a:spcPct val="80000"/>
              </a:lnSpc>
            </a:pPr>
            <a:r>
              <a:rPr lang="fr-FR" sz="2500"/>
              <a:t>Toxiques pour l environnement :ils brûlent  les  branchies des poissons , les végétaux,les microorganismes (désinfectants)   </a:t>
            </a:r>
          </a:p>
          <a:p>
            <a:pPr lvl="0">
              <a:lnSpc>
                <a:spcPct val="80000"/>
              </a:lnSpc>
            </a:pPr>
            <a:r>
              <a:rPr lang="fr-FR" sz="2500"/>
              <a:t>Ils détruisent les parois des cellules  :ils  font pénétrer  les autres polluants au cœur des cellules jusque dans le génome, provoquant des désordres cellulaires à l’origine des maladies chroniques</a:t>
            </a:r>
          </a:p>
          <a:p>
            <a:pPr lvl="0">
              <a:lnSpc>
                <a:spcPct val="80000"/>
              </a:lnSpc>
            </a:pPr>
            <a:r>
              <a:rPr lang="fr-FR" sz="2500"/>
              <a:t>Peu biodégradables , ils sont responsables des mousses épaisses en présence de lipides</a:t>
            </a:r>
          </a:p>
          <a:p>
            <a:pPr lvl="0">
              <a:lnSpc>
                <a:spcPct val="80000"/>
              </a:lnSpc>
            </a:pPr>
            <a:endParaRPr lang="fr-FR" sz="2500"/>
          </a:p>
        </p:txBody>
      </p:sp>
      <p:pic>
        <p:nvPicPr>
          <p:cNvPr id="4" name="Image 3"/>
          <p:cNvPicPr>
            <a:picLocks noChangeAspect="1"/>
          </p:cNvPicPr>
          <p:nvPr/>
        </p:nvPicPr>
        <p:blipFill>
          <a:blip r:embed="rId2"/>
          <a:stretch>
            <a:fillRect/>
          </a:stretch>
        </p:blipFill>
        <p:spPr>
          <a:xfrm>
            <a:off x="-5587998" y="-4190996"/>
            <a:ext cx="20319997" cy="152400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671763" y="503642"/>
            <a:ext cx="7808756" cy="1145157"/>
          </a:xfrm>
        </p:spPr>
        <p:txBody>
          <a:bodyPr>
            <a:spAutoFit/>
          </a:bodyPr>
          <a:lstStyle/>
          <a:p>
            <a:pPr lvl="0">
              <a:buNone/>
            </a:pPr>
            <a:r>
              <a:rPr lang="fr-FR" sz="3200"/>
              <a:t>EXPLICATIONS</a:t>
            </a:r>
          </a:p>
        </p:txBody>
      </p:sp>
      <p:sp>
        <p:nvSpPr>
          <p:cNvPr id="3" name="Espace réservé du texte 2"/>
          <p:cNvSpPr txBox="1">
            <a:spLocks noGrp="1"/>
          </p:cNvSpPr>
          <p:nvPr>
            <p:ph type="body" idx="4294967295"/>
          </p:nvPr>
        </p:nvSpPr>
        <p:spPr>
          <a:xfrm>
            <a:off x="539550" y="1556793"/>
            <a:ext cx="8312490" cy="4968547"/>
          </a:xfrm>
        </p:spPr>
        <p:txBody>
          <a:bodyPr/>
          <a:lstStyle/>
          <a:p>
            <a:pPr lvl="0">
              <a:buNone/>
            </a:pPr>
            <a:endParaRPr lang="fr-FR" sz="2400"/>
          </a:p>
          <a:p>
            <a:pPr lvl="0" algn="just">
              <a:spcAft>
                <a:spcPts val="0"/>
              </a:spcAft>
              <a:buNone/>
            </a:pPr>
            <a:r>
              <a:rPr lang="fr-FR" sz="2400"/>
              <a:t>. 	Etat de catastrophe naturelle mais avec le dérèglement</a:t>
            </a:r>
          </a:p>
          <a:p>
            <a:pPr lvl="0" algn="just">
              <a:spcAft>
                <a:spcPts val="0"/>
              </a:spcAft>
              <a:buNone/>
            </a:pPr>
            <a:r>
              <a:rPr lang="fr-FR" sz="2400"/>
              <a:t>	climatique ces situations seront de plus en plus fréquentes</a:t>
            </a:r>
          </a:p>
          <a:p>
            <a:pPr lvl="0" algn="just">
              <a:spcAft>
                <a:spcPts val="0"/>
              </a:spcAft>
              <a:buNone/>
            </a:pPr>
            <a:r>
              <a:rPr lang="fr-FR" sz="2400"/>
              <a:t>	Pics de pollution sont corrélés  avec la pluviométrie (graphique ARS )</a:t>
            </a:r>
          </a:p>
          <a:p>
            <a:pPr lvl="0" algn="just">
              <a:spcAft>
                <a:spcPts val="0"/>
              </a:spcAft>
              <a:buNone/>
            </a:pPr>
            <a:endParaRPr lang="fr-FR" sz="2400"/>
          </a:p>
          <a:p>
            <a:pPr lvl="0">
              <a:buNone/>
            </a:pPr>
            <a:r>
              <a:rPr lang="fr-FR" sz="2400"/>
              <a:t>	</a:t>
            </a:r>
            <a:r>
              <a:rPr lang="fr-FR" sz="2000"/>
              <a:t>Pollution maximale  à l’embouchure des rivières (Ilbarritz, Uhabia, St Jean de Luz, Socoa)</a:t>
            </a:r>
          </a:p>
          <a:p>
            <a:pPr lvl="0"/>
            <a:r>
              <a:rPr lang="fr-FR" sz="1830"/>
              <a:t>)</a:t>
            </a:r>
          </a:p>
          <a:p>
            <a:pPr lvl="0"/>
            <a:r>
              <a:rPr lang="fr-FR" sz="1830"/>
              <a:t>Défaillance des STEP</a:t>
            </a:r>
          </a:p>
          <a:p>
            <a:pPr lvl="0"/>
            <a:r>
              <a:rPr lang="fr-FR" sz="1830"/>
              <a:t>Inefficacité des émissaires </a:t>
            </a:r>
            <a:endParaRPr lang="fr-FR" sz="2000"/>
          </a:p>
          <a:p>
            <a:pPr lvl="0"/>
            <a:endParaRPr lang="fr-FR" sz="1830"/>
          </a:p>
          <a:p>
            <a:pPr lvl="0"/>
            <a:endParaRPr lang="fr-FR" sz="1830"/>
          </a:p>
          <a:p>
            <a:pPr lvl="0"/>
            <a:endParaRPr lang="fr-FR" sz="2400"/>
          </a:p>
          <a:p>
            <a:pPr lvl="0"/>
            <a:endParaRPr lang="fr-FR" sz="2400"/>
          </a:p>
          <a:p>
            <a:pPr lvl="0"/>
            <a:endParaRPr lang="fr-FR" sz="2400"/>
          </a:p>
          <a:p>
            <a:pPr lvl="0"/>
            <a:endParaRPr lang="fr-FR" sz="2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ZoneTexte 1"/>
          <p:cNvSpPr txBox="1"/>
          <p:nvPr/>
        </p:nvSpPr>
        <p:spPr>
          <a:xfrm>
            <a:off x="179999" y="980730"/>
            <a:ext cx="9179999" cy="2439262"/>
          </a:xfrm>
          <a:prstGeom prst="rect">
            <a:avLst/>
          </a:prstGeom>
          <a:noFill/>
          <a:ln>
            <a:noFill/>
          </a:ln>
        </p:spPr>
        <p:txBody>
          <a:bodyPr vert="horz" wrap="square" lIns="90004" tIns="44997" rIns="90004" bIns="44997" anchor="t" anchorCtr="0" compatLnSpc="0">
            <a:noAutofit/>
          </a:bodyPr>
          <a:lstStyle/>
          <a:p>
            <a:pPr marL="457200" marR="0" lvl="1" indent="0" algn="l" defTabSz="914400" rtl="0" fontAlgn="auto" hangingPunct="1">
              <a:lnSpc>
                <a:spcPct val="100000"/>
              </a:lnSpc>
              <a:spcBef>
                <a:spcPts val="640"/>
              </a:spcBef>
              <a:spcAft>
                <a:spcPts val="0"/>
              </a:spcAft>
              <a:buClr>
                <a:srgbClr val="000000"/>
              </a:buClr>
              <a:buSzPct val="45000"/>
              <a:buFont typeface="Arial" pitchFamily="32"/>
              <a:buChar char="•"/>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pitchFamily="18"/>
                <a:ea typeface="SimSun" pitchFamily="2"/>
                <a:cs typeface="Tahoma" pitchFamily="2"/>
              </a:rPr>
              <a:t>Lutter contre l’imperméabilisation des surfaces</a:t>
            </a:r>
          </a:p>
        </p:txBody>
      </p:sp>
      <p:sp>
        <p:nvSpPr>
          <p:cNvPr id="3" name="Titre 2"/>
          <p:cNvSpPr txBox="1">
            <a:spLocks noGrp="1"/>
          </p:cNvSpPr>
          <p:nvPr>
            <p:ph type="title" idx="4294967295"/>
          </p:nvPr>
        </p:nvSpPr>
        <p:spPr>
          <a:xfrm>
            <a:off x="827586" y="188640"/>
            <a:ext cx="7808756" cy="766724"/>
          </a:xfrm>
        </p:spPr>
        <p:txBody>
          <a:bodyPr/>
          <a:lstStyle/>
          <a:p>
            <a:pPr lvl="0">
              <a:buNone/>
            </a:pPr>
            <a:r>
              <a:rPr lang="fr-FR"/>
              <a:t>Les solutions III</a:t>
            </a:r>
          </a:p>
        </p:txBody>
      </p:sp>
      <p:pic>
        <p:nvPicPr>
          <p:cNvPr id="4" name="Espace réservé du contenu 3"/>
          <p:cNvPicPr>
            <a:picLocks noChangeAspect="1"/>
          </p:cNvPicPr>
          <p:nvPr/>
        </p:nvPicPr>
        <p:blipFill>
          <a:blip r:embed="rId3">
            <a:lum bright="-50000"/>
            <a:alphaModFix/>
          </a:blip>
          <a:srcRect/>
          <a:stretch>
            <a:fillRect/>
          </a:stretch>
        </p:blipFill>
        <p:spPr>
          <a:xfrm>
            <a:off x="1835694" y="3501009"/>
            <a:ext cx="5759997" cy="305675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Gestion écologiques des  eaux de pluie</a:t>
            </a:r>
          </a:p>
        </p:txBody>
      </p:sp>
      <p:pic>
        <p:nvPicPr>
          <p:cNvPr id="3" name="Picture 2" descr="G:\Capture d’écran 2013-11-24 à 23.17.45.png"/>
          <p:cNvPicPr>
            <a:picLocks noGrp="1" noChangeAspect="1"/>
          </p:cNvPicPr>
          <p:nvPr>
            <p:ph idx="1"/>
          </p:nvPr>
        </p:nvPicPr>
        <p:blipFill>
          <a:blip r:embed="rId2"/>
          <a:srcRect/>
          <a:stretch>
            <a:fillRect/>
          </a:stretch>
        </p:blipFill>
        <p:spPr>
          <a:xfrm>
            <a:off x="1643359" y="1906588"/>
            <a:ext cx="5865217" cy="4319589"/>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274676"/>
            <a:ext cx="8229243" cy="1142643"/>
          </a:xfrm>
        </p:spPr>
        <p:txBody>
          <a:bodyPr lIns="90004" tIns="44997" rIns="90004" bIns="44997"/>
          <a:lstStyle/>
          <a:p>
            <a:pPr lvl="0">
              <a:buNone/>
            </a:pPr>
            <a:r>
              <a:rPr lang="fr-FR" sz="3200"/>
              <a:t>Les solutions II</a:t>
            </a:r>
          </a:p>
        </p:txBody>
      </p:sp>
      <p:sp>
        <p:nvSpPr>
          <p:cNvPr id="3" name="Espace réservé du contenu 2"/>
          <p:cNvSpPr txBox="1">
            <a:spLocks noGrp="1"/>
          </p:cNvSpPr>
          <p:nvPr>
            <p:ph type="body" idx="4294967295"/>
          </p:nvPr>
        </p:nvSpPr>
        <p:spPr>
          <a:xfrm>
            <a:off x="457200" y="1259997"/>
            <a:ext cx="8229243" cy="5193334"/>
          </a:xfrm>
        </p:spPr>
        <p:txBody>
          <a:bodyPr lIns="90004" tIns="44997" rIns="90004" bIns="44997"/>
          <a:lstStyle/>
          <a:p>
            <a:pPr marL="0" lvl="0" indent="0" hangingPunct="1">
              <a:spcBef>
                <a:spcPts val="640"/>
              </a:spcBef>
              <a:spcAft>
                <a:spcPts val="0"/>
              </a:spcAft>
              <a:buNone/>
            </a:pPr>
            <a:r>
              <a:rPr lang="fr-FR" sz="2800" b="1">
                <a:latin typeface="Calibri"/>
              </a:rPr>
              <a:t>Réseaux séparatifs</a:t>
            </a:r>
          </a:p>
          <a:p>
            <a:pPr marL="0" lvl="0" indent="0" hangingPunct="1">
              <a:spcBef>
                <a:spcPts val="640"/>
              </a:spcBef>
              <a:spcAft>
                <a:spcPts val="0"/>
              </a:spcAft>
              <a:buNone/>
            </a:pPr>
            <a:r>
              <a:rPr lang="fr-FR" sz="2200">
                <a:latin typeface="Calibri"/>
              </a:rPr>
              <a:t>Séparer à minima eaux usées et eau de pluie</a:t>
            </a:r>
          </a:p>
          <a:p>
            <a:pPr marL="0" lvl="0" indent="0" hangingPunct="1">
              <a:spcBef>
                <a:spcPts val="640"/>
              </a:spcBef>
              <a:spcAft>
                <a:spcPts val="0"/>
              </a:spcAft>
              <a:buNone/>
            </a:pPr>
            <a:r>
              <a:rPr lang="fr-FR" sz="2200">
                <a:latin typeface="Calibri"/>
              </a:rPr>
              <a:t>Bassin de rétention des eaux de pluie (individuel ou collectif) laissé à la volonté des communes</a:t>
            </a:r>
          </a:p>
          <a:p>
            <a:pPr marL="0" lvl="0" indent="0" hangingPunct="1">
              <a:spcBef>
                <a:spcPts val="640"/>
              </a:spcBef>
              <a:spcAft>
                <a:spcPts val="0"/>
              </a:spcAft>
              <a:buNone/>
            </a:pPr>
            <a:endParaRPr lang="fr-FR" sz="2200">
              <a:latin typeface="Calibri"/>
            </a:endParaRPr>
          </a:p>
          <a:p>
            <a:pPr marL="0" lvl="0" indent="0" hangingPunct="1">
              <a:spcBef>
                <a:spcPts val="640"/>
              </a:spcBef>
              <a:spcAft>
                <a:spcPts val="0"/>
              </a:spcAft>
              <a:buFont typeface="Arial" pitchFamily="32"/>
              <a:buChar char="•"/>
            </a:pPr>
            <a:endParaRPr lang="fr-FR" sz="1800" b="1">
              <a:latin typeface="Calibri"/>
            </a:endParaRPr>
          </a:p>
          <a:p>
            <a:pPr marL="0" lvl="0" indent="0" hangingPunct="1">
              <a:spcBef>
                <a:spcPts val="640"/>
              </a:spcBef>
              <a:spcAft>
                <a:spcPts val="0"/>
              </a:spcAft>
              <a:buFont typeface="Arial" pitchFamily="32"/>
              <a:buChar char="•"/>
            </a:pPr>
            <a:endParaRPr lang="fr-FR" sz="2800" b="1">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Titre 1"/>
          <p:cNvSpPr txBox="1">
            <a:spLocks noGrp="1"/>
          </p:cNvSpPr>
          <p:nvPr>
            <p:ph type="title"/>
          </p:nvPr>
        </p:nvSpPr>
        <p:spPr>
          <a:xfrm>
            <a:off x="671763" y="503642"/>
            <a:ext cx="7808756" cy="981142"/>
          </a:xfrm>
        </p:spPr>
        <p:txBody>
          <a:bodyPr/>
          <a:lstStyle/>
          <a:p>
            <a:pPr lvl="0"/>
            <a:r>
              <a:rPr lang="fr-FR">
                <a:latin typeface="Calibri"/>
              </a:rPr>
              <a:t>Solution:Les </a:t>
            </a:r>
            <a:r>
              <a:rPr lang="fr-FR" sz="3600">
                <a:latin typeface="Calibri"/>
              </a:rPr>
              <a:t>STEP</a:t>
            </a:r>
            <a:endParaRPr lang="fr-FR" sz="3600"/>
          </a:p>
        </p:txBody>
      </p:sp>
      <p:sp>
        <p:nvSpPr>
          <p:cNvPr id="3" name="Espace réservé du contenu 2"/>
          <p:cNvSpPr txBox="1">
            <a:spLocks noGrp="1"/>
          </p:cNvSpPr>
          <p:nvPr>
            <p:ph idx="1"/>
          </p:nvPr>
        </p:nvSpPr>
        <p:spPr>
          <a:xfrm>
            <a:off x="671763" y="1628802"/>
            <a:ext cx="7808756" cy="4597758"/>
          </a:xfrm>
        </p:spPr>
        <p:txBody>
          <a:bodyPr/>
          <a:lstStyle/>
          <a:p>
            <a:pPr marL="0" lvl="0" indent="0" hangingPunct="1">
              <a:spcBef>
                <a:spcPts val="640"/>
              </a:spcBef>
              <a:spcAft>
                <a:spcPts val="0"/>
              </a:spcAft>
              <a:buNone/>
            </a:pPr>
            <a:r>
              <a:rPr lang="fr-FR" sz="4400" b="1">
                <a:latin typeface="Calibri"/>
              </a:rPr>
              <a:t>:</a:t>
            </a:r>
            <a:r>
              <a:rPr lang="fr-FR" sz="4000">
                <a:latin typeface="Calibri"/>
              </a:rPr>
              <a:t> </a:t>
            </a:r>
            <a:r>
              <a:rPr lang="fr-FR" sz="2800">
                <a:latin typeface="Calibri"/>
              </a:rPr>
              <a:t>Redimensionner les stations d'épuration</a:t>
            </a:r>
          </a:p>
          <a:p>
            <a:pPr marL="0" lvl="0" indent="0" hangingPunct="1">
              <a:spcBef>
                <a:spcPts val="640"/>
              </a:spcBef>
              <a:spcAft>
                <a:spcPts val="0"/>
              </a:spcAft>
              <a:buNone/>
            </a:pPr>
            <a:r>
              <a:rPr lang="fr-FR" sz="2800">
                <a:latin typeface="Calibri"/>
              </a:rPr>
              <a:t>- Mieux les répartir sur le territoire pour limiter les déversoirs d‘orage</a:t>
            </a:r>
          </a:p>
          <a:p>
            <a:pPr marL="0" lvl="0" indent="0" hangingPunct="1">
              <a:spcAft>
                <a:spcPts val="0"/>
              </a:spcAft>
              <a:buChar char="-"/>
            </a:pPr>
            <a:r>
              <a:rPr lang="fr-FR" sz="2800">
                <a:latin typeface="Calibri"/>
              </a:rPr>
              <a:t>Traitement tertiaire </a:t>
            </a:r>
            <a:r>
              <a:rPr lang="fr-FR" sz="4000">
                <a:latin typeface="Calibri"/>
              </a:rPr>
              <a:t>(</a:t>
            </a:r>
            <a:r>
              <a:rPr lang="fr-FR" sz="2800">
                <a:latin typeface="Calibri"/>
              </a:rPr>
              <a:t>Désinfection par l'ozone ou UV pour éliminer les germes pathogènes), neutralisation des métaux en solution dans l'eau en faisant varier le pH de l'eau, lagunages tertiaires ou une épuration tertiaire par un taillis courte rotation de saule ont été efficacement testés)</a:t>
            </a:r>
          </a:p>
          <a:p>
            <a:pPr marL="0" lvl="0" indent="0" hangingPunct="1">
              <a:spcAft>
                <a:spcPts val="0"/>
              </a:spcAft>
              <a:buChar char="-"/>
            </a:pPr>
            <a:endParaRPr lang="fr-FR" sz="2800">
              <a:latin typeface="Calibri"/>
            </a:endParaRPr>
          </a:p>
          <a:p>
            <a:pPr marL="0" lvl="0" indent="0" hangingPunct="1">
              <a:spcAft>
                <a:spcPts val="0"/>
              </a:spcAft>
              <a:buChar char="-"/>
            </a:pPr>
            <a:r>
              <a:rPr lang="fr-FR" sz="2800">
                <a:latin typeface="Calibri"/>
              </a:rPr>
              <a:t>Filtration par membranes ou osmose inverse</a:t>
            </a:r>
            <a:endParaRPr lang="fr-FR" sz="28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pic>
        <p:nvPicPr>
          <p:cNvPr id="2" name="Picture 2" descr="G:\L Uhabia d antan 1-2.jpg"/>
          <p:cNvPicPr>
            <a:picLocks noGrp="1" noChangeAspect="1"/>
          </p:cNvPicPr>
          <p:nvPr>
            <p:ph idx="1"/>
          </p:nvPr>
        </p:nvPicPr>
        <p:blipFill>
          <a:blip r:embed="rId2"/>
          <a:srcRect/>
          <a:stretch>
            <a:fillRect/>
          </a:stretch>
        </p:blipFill>
        <p:spPr>
          <a:xfrm>
            <a:off x="1194471" y="1906588"/>
            <a:ext cx="6762993" cy="4319589"/>
          </a:xfrm>
        </p:spPr>
      </p:pic>
      <p:sp>
        <p:nvSpPr>
          <p:cNvPr id="3" name="Titre 1"/>
          <p:cNvSpPr txBox="1">
            <a:spLocks noGrp="1"/>
          </p:cNvSpPr>
          <p:nvPr>
            <p:ph type="title"/>
          </p:nvPr>
        </p:nvSpPr>
        <p:spPr/>
        <p:txBody>
          <a:bodyPr/>
          <a:lstStyle/>
          <a:p>
            <a:pPr lvl="0"/>
            <a:r>
              <a:rPr lang="fr-FR" kern="1200">
                <a:solidFill>
                  <a:srgbClr val="000000"/>
                </a:solidFill>
                <a:latin typeface="Calibri" pitchFamily="18"/>
              </a:rPr>
              <a:t>: bon état écologique de nos rivières : </a:t>
            </a:r>
            <a:r>
              <a:rPr lang="fr-FR" sz="3600" b="0" kern="1200">
                <a:solidFill>
                  <a:srgbClr val="000000"/>
                </a:solidFill>
                <a:latin typeface="Calibri" pitchFamily="18"/>
              </a:rPr>
              <a:t>Ripisylve,</a:t>
            </a:r>
            <a:r>
              <a:rPr lang="fr-FR" kern="1200">
                <a:solidFill>
                  <a:srgbClr val="000000"/>
                </a:solidFill>
                <a:latin typeface="Calibri" pitchFamily="18"/>
              </a:rPr>
              <a:t> </a:t>
            </a:r>
            <a:r>
              <a:rPr lang="fr-FR" sz="3200" b="0" kern="1200">
                <a:solidFill>
                  <a:srgbClr val="000000"/>
                </a:solidFill>
                <a:latin typeface="Calibri" pitchFamily="18"/>
              </a:rPr>
              <a:t>Roselière, zones humides </a:t>
            </a:r>
            <a:br>
              <a:rPr lang="fr-FR" sz="3200" b="0" kern="1200">
                <a:solidFill>
                  <a:srgbClr val="000000"/>
                </a:solidFill>
                <a:latin typeface="Calibri" pitchFamily="18"/>
              </a:rPr>
            </a:br>
            <a:endParaRPr lang="fr-FR" sz="3200" b="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ZoneTexte 1"/>
          <p:cNvSpPr txBox="1"/>
          <p:nvPr/>
        </p:nvSpPr>
        <p:spPr>
          <a:xfrm>
            <a:off x="323523" y="260649"/>
            <a:ext cx="8568952" cy="175432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Calibri"/>
              </a:rPr>
              <a:t>LEGISLATION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Directive REACH</a:t>
            </a:r>
            <a:endParaRPr lang="fr-FR"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Législation en faveur  </a:t>
            </a:r>
            <a:r>
              <a:rPr lang="fr-FR" sz="1800" b="0" i="0" u="none" strike="noStrike" kern="0" cap="none" spc="0" baseline="0">
                <a:solidFill>
                  <a:srgbClr val="000000"/>
                </a:solidFill>
                <a:uFillTx/>
                <a:latin typeface="Calibri"/>
              </a:rPr>
              <a:t>de d</a:t>
            </a:r>
            <a:r>
              <a:rPr lang="fr-FR" sz="1800" b="0" i="0" u="none" strike="noStrike" kern="1200" cap="none" spc="0" baseline="0">
                <a:solidFill>
                  <a:srgbClr val="000000"/>
                </a:solidFill>
                <a:uFillTx/>
                <a:latin typeface="Calibri"/>
              </a:rPr>
              <a:t>étergents biodégradables intégralement  : bonus / malus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loi Lachaud  interdisant les nonyl phénols votée en 2011 jamais arrivée au sénat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3" name="ZoneTexte 2"/>
          <p:cNvSpPr txBox="1"/>
          <p:nvPr/>
        </p:nvSpPr>
        <p:spPr>
          <a:xfrm>
            <a:off x="539550" y="2204865"/>
            <a:ext cx="8352925" cy="452431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0000"/>
                </a:solidFill>
                <a:uFillTx/>
                <a:latin typeface="Calibri"/>
              </a:rPr>
              <a:t>Lutter CONTRE le </a:t>
            </a:r>
            <a:r>
              <a:rPr lang="fr-FR" sz="1800" b="1" i="0" u="none" strike="noStrike" kern="0" cap="none" spc="0" baseline="0">
                <a:solidFill>
                  <a:srgbClr val="000000"/>
                </a:solidFill>
                <a:uFillTx/>
                <a:latin typeface="Calibri"/>
              </a:rPr>
              <a:t>DEMENTELEMENT DU SERVICE PUBLIC</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celui doit  assurer par des analyses complètes et indépendantes  l’application d’une bonne gestion  des eaux ,suivant  la directive « cadre eau » et ne pas se restreindre à la seule directive fille « eau de baignade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0" cap="none" spc="0" baseline="0">
                <a:solidFill>
                  <a:srgbClr val="000000"/>
                </a:solidFill>
                <a:uFillTx/>
                <a:latin typeface="Calibri"/>
              </a:rPr>
              <a:t>Bactériologie</a:t>
            </a:r>
            <a:r>
              <a:rPr lang="fr-FR" sz="1800" b="0" i="0" u="none" strike="noStrike" kern="0" cap="none" spc="0" baseline="0">
                <a:solidFill>
                  <a:srgbClr val="000000"/>
                </a:solidFill>
                <a:uFillTx/>
                <a:latin typeface="Calibri"/>
              </a:rPr>
              <a:t> :  (staphylocoque), virus, parasites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 </a:t>
            </a:r>
            <a:r>
              <a:rPr lang="fr-FR" sz="1800" b="1" i="0" u="none" strike="noStrike" kern="0" cap="none" spc="0" baseline="0">
                <a:solidFill>
                  <a:srgbClr val="000000"/>
                </a:solidFill>
                <a:uFillTx/>
                <a:latin typeface="Calibri"/>
              </a:rPr>
              <a:t>Chimie</a:t>
            </a:r>
            <a:r>
              <a:rPr lang="fr-FR" sz="1800" b="0" i="0" u="none" strike="noStrike" kern="0" cap="none" spc="0" baseline="0">
                <a:solidFill>
                  <a:srgbClr val="000000"/>
                </a:solidFill>
                <a:uFillTx/>
                <a:latin typeface="Calibri"/>
              </a:rPr>
              <a:t> : </a:t>
            </a:r>
            <a:r>
              <a:rPr lang="fr-FR" sz="1800" b="0" i="0" u="none" strike="noStrike" kern="1200" cap="none" spc="0" baseline="0">
                <a:solidFill>
                  <a:srgbClr val="000000"/>
                </a:solidFill>
                <a:uFillTx/>
                <a:latin typeface="Calibri"/>
              </a:rPr>
              <a:t>application de la loi sur l’eau qui demande un bon écologique</a:t>
            </a:r>
          </a:p>
          <a:p>
            <a:pPr marL="1371600" marR="0" lvl="3" indent="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directive sur les perturbateurs hormonaux,</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                         substances dangereuses   prioritaires</a:t>
            </a:r>
          </a:p>
          <a:p>
            <a:pPr marL="1371600" marR="0" lvl="3" indent="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spectrométrie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Publications : des analyses payées par nos factures  aux fournisseurs d’eau publication                  		( SEC – MEH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0000"/>
                </a:solidFill>
                <a:uFillTx/>
                <a:latin typeface="Calibri"/>
              </a:rPr>
              <a:t>               mais  aussi cartographie des réseaux,  des rejets des DO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p>
            <a:pPr lvl="0"/>
            <a:r>
              <a:rPr lang="fr-FR"/>
              <a:t>4 R +1= </a:t>
            </a:r>
            <a:r>
              <a:rPr lang="fr-FR" sz="2800"/>
              <a:t>Réduire. Réutiliser. Réparer .Recycler / Responsabiliser </a:t>
            </a:r>
            <a:r>
              <a:rPr lang="fr-FR"/>
              <a:t/>
            </a:r>
            <a:br>
              <a:rPr lang="fr-FR"/>
            </a:br>
            <a:endParaRPr lang="fr-FR"/>
          </a:p>
        </p:txBody>
      </p:sp>
      <p:pic>
        <p:nvPicPr>
          <p:cNvPr id="3" name="Picture 2" descr="G:\fabrice_peltier6-508x299.jpg"/>
          <p:cNvPicPr>
            <a:picLocks noChangeAspect="1"/>
          </p:cNvPicPr>
          <p:nvPr/>
        </p:nvPicPr>
        <p:blipFill>
          <a:blip r:embed="rId2"/>
          <a:srcRect/>
          <a:stretch>
            <a:fillRect/>
          </a:stretch>
        </p:blipFill>
        <p:spPr>
          <a:xfrm>
            <a:off x="2152653" y="2005014"/>
            <a:ext cx="4838703" cy="284797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Titre 7"/>
          <p:cNvSpPr txBox="1">
            <a:spLocks noGrp="1"/>
          </p:cNvSpPr>
          <p:nvPr>
            <p:ph type="title"/>
          </p:nvPr>
        </p:nvSpPr>
        <p:spPr>
          <a:xfrm>
            <a:off x="609603" y="274640"/>
            <a:ext cx="8229600" cy="1143000"/>
          </a:xfrm>
        </p:spPr>
        <p:txBody>
          <a:bodyPr/>
          <a:lstStyle/>
          <a:p>
            <a:pPr lvl="0"/>
            <a:r>
              <a:rPr lang="fr-FR" sz="2700">
                <a:latin typeface="Baskerville Old Face" pitchFamily="18"/>
              </a:rPr>
              <a:t>« Pour  que  nos  enfants  voient  une  mer  propre « </a:t>
            </a:r>
          </a:p>
        </p:txBody>
      </p:sp>
      <p:pic>
        <p:nvPicPr>
          <p:cNvPr id="3" name="Espace réservé du contenu 3" descr="DSC_0856.jpeg"/>
          <p:cNvPicPr>
            <a:picLocks noGrp="1" noChangeAspect="1"/>
          </p:cNvPicPr>
          <p:nvPr>
            <p:ph idx="1"/>
          </p:nvPr>
        </p:nvPicPr>
        <p:blipFill>
          <a:blip r:embed="rId2"/>
          <a:stretch>
            <a:fillRect/>
          </a:stretch>
        </p:blipFill>
        <p:spPr>
          <a:xfrm>
            <a:off x="1166500" y="1600200"/>
            <a:ext cx="6810999" cy="4525959"/>
          </a:xfrm>
        </p:spPr>
      </p:pic>
      <p:sp>
        <p:nvSpPr>
          <p:cNvPr id="4" name="ZoneTexte 6"/>
          <p:cNvSpPr txBox="1"/>
          <p:nvPr/>
        </p:nvSpPr>
        <p:spPr>
          <a:xfrm>
            <a:off x="1166500" y="6309323"/>
            <a:ext cx="6810999" cy="36933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Picture 2" descr="G:\Capture d’écran 2013-11-01 à 11.41.35.png"/>
          <p:cNvPicPr>
            <a:picLocks noChangeAspect="1"/>
          </p:cNvPicPr>
          <p:nvPr/>
        </p:nvPicPr>
        <p:blipFill>
          <a:blip r:embed="rId3"/>
          <a:srcRect/>
          <a:stretch>
            <a:fillRect/>
          </a:stretch>
        </p:blipFill>
        <p:spPr>
          <a:xfrm>
            <a:off x="2123730" y="3068964"/>
            <a:ext cx="5276627" cy="3546701"/>
          </a:xfrm>
          <a:prstGeom prst="rect">
            <a:avLst/>
          </a:prstGeom>
          <a:noFill/>
          <a:ln>
            <a:noFill/>
          </a:ln>
        </p:spPr>
      </p:pic>
      <p:sp>
        <p:nvSpPr>
          <p:cNvPr id="3" name="Titre 1"/>
          <p:cNvSpPr txBox="1">
            <a:spLocks noGrp="1"/>
          </p:cNvSpPr>
          <p:nvPr>
            <p:ph type="title" idx="4294967295"/>
          </p:nvPr>
        </p:nvSpPr>
        <p:spPr/>
        <p:txBody>
          <a:bodyPr lIns="90004" tIns="44997" rIns="90004" bIns="44997"/>
          <a:lstStyle/>
          <a:p>
            <a:pPr lvl="0" hangingPunct="1">
              <a:buNone/>
            </a:pPr>
            <a:r>
              <a:rPr lang="fr-FR" sz="3200" b="0">
                <a:solidFill>
                  <a:srgbClr val="000000"/>
                </a:solidFill>
                <a:latin typeface="Calibri" pitchFamily="34"/>
              </a:rPr>
              <a:t>Pluviométrie et jours de fermetures des plages </a:t>
            </a:r>
            <a:br>
              <a:rPr lang="fr-FR" sz="3200" b="0">
                <a:solidFill>
                  <a:srgbClr val="000000"/>
                </a:solidFill>
                <a:latin typeface="Calibri" pitchFamily="34"/>
              </a:rPr>
            </a:br>
            <a:r>
              <a:rPr lang="fr-FR" sz="3200" b="0">
                <a:solidFill>
                  <a:srgbClr val="000000"/>
                </a:solidFill>
                <a:latin typeface="Calibri" pitchFamily="34"/>
              </a:rPr>
              <a:t>ARS</a:t>
            </a:r>
          </a:p>
        </p:txBody>
      </p:sp>
      <p:sp>
        <p:nvSpPr>
          <p:cNvPr id="4" name="Sous-titre 2"/>
          <p:cNvSpPr txBox="1">
            <a:spLocks noGrp="1"/>
          </p:cNvSpPr>
          <p:nvPr>
            <p:ph type="subTitle" idx="4294967295"/>
          </p:nvPr>
        </p:nvSpPr>
        <p:spPr>
          <a:xfrm>
            <a:off x="683568" y="1844820"/>
            <a:ext cx="7808756" cy="1333780"/>
          </a:xfrm>
        </p:spPr>
        <p:txBody>
          <a:bodyPr anchor="ctr" anchorCtr="1"/>
          <a:lstStyle/>
          <a:p>
            <a:pPr marL="215999" lvl="0" indent="-215999" algn="ctr">
              <a:buNone/>
            </a:pPr>
            <a:r>
              <a:rPr lang="fr-FR">
                <a:latin typeface="Thorndale" pitchFamily="18"/>
              </a:rPr>
              <a:t>TABLEAU  DE  FERMETURE PREVENTIVE  DES  PLAGES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graphicFrame>
        <p:nvGraphicFramePr>
          <p:cNvPr id="2" name="Picture 2"/>
          <p:cNvGraphicFramePr/>
          <p:nvPr/>
        </p:nvGraphicFramePr>
        <p:xfrm>
          <a:off x="395285" y="765179"/>
          <a:ext cx="8424860" cy="5575297"/>
        </p:xfrm>
        <a:graphic>
          <a:graphicData uri="http://schemas.openxmlformats.org/presentationml/2006/ole">
            <mc:AlternateContent xmlns:mc="http://schemas.openxmlformats.org/markup-compatibility/2006">
              <mc:Choice xmlns:v="urn:schemas-microsoft-com:vml" Requires="v">
                <p:oleObj spid="_x0000_s2050" r:id="rId3" imgW="11997001" imgH="9591802" progId="">
                  <p:embed/>
                </p:oleObj>
              </mc:Choice>
              <mc:Fallback>
                <p:oleObj r:id="rId3" imgW="11997001" imgH="9591802" progId="">
                  <p:embed/>
                  <p:pic>
                    <p:nvPicPr>
                      <p:cNvPr id="0" name=""/>
                      <p:cNvPicPr/>
                      <p:nvPr/>
                    </p:nvPicPr>
                    <p:blipFill>
                      <a:blip r:embed="rId4"/>
                      <a:stretch>
                        <a:fillRect/>
                      </a:stretch>
                    </p:blipFill>
                    <p:spPr>
                      <a:xfrm>
                        <a:off x="395285" y="765179"/>
                        <a:ext cx="8424860" cy="5575297"/>
                      </a:xfrm>
                      <a:prstGeom prst="rect">
                        <a:avLst/>
                      </a:prstGeom>
                      <a:solidFill>
                        <a:srgbClr val="4F81BD"/>
                      </a:solidFill>
                      <a:ln w="25402">
                        <a:solidFill>
                          <a:srgbClr val="385D8A"/>
                        </a:solidFill>
                        <a:prstDash val="solid"/>
                      </a:ln>
                    </p:spPr>
                  </p:pic>
                </p:oleObj>
              </mc:Fallback>
            </mc:AlternateContent>
          </a:graphicData>
        </a:graphic>
      </p:graphicFrame>
      <p:sp>
        <p:nvSpPr>
          <p:cNvPr id="3" name="ZoneTexte 2"/>
          <p:cNvSpPr txBox="1"/>
          <p:nvPr/>
        </p:nvSpPr>
        <p:spPr>
          <a:xfrm>
            <a:off x="1043604" y="332658"/>
            <a:ext cx="6912772" cy="36933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Source ARS = fermetures préventives des plages 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671763" y="503642"/>
            <a:ext cx="7808756" cy="1145157"/>
          </a:xfrm>
        </p:spPr>
        <p:txBody>
          <a:bodyPr>
            <a:spAutoFit/>
          </a:bodyPr>
          <a:lstStyle/>
          <a:p>
            <a:pPr lvl="0">
              <a:buNone/>
            </a:pPr>
            <a:r>
              <a:rPr lang="fr-FR" sz="3200"/>
              <a:t>EXPLICATIONS</a:t>
            </a:r>
          </a:p>
        </p:txBody>
      </p:sp>
      <p:sp>
        <p:nvSpPr>
          <p:cNvPr id="3" name="Espace réservé du texte 2"/>
          <p:cNvSpPr txBox="1">
            <a:spLocks noGrp="1"/>
          </p:cNvSpPr>
          <p:nvPr>
            <p:ph type="body" idx="4294967295"/>
          </p:nvPr>
        </p:nvSpPr>
        <p:spPr>
          <a:xfrm>
            <a:off x="622797" y="999000"/>
            <a:ext cx="8229243" cy="5913717"/>
          </a:xfrm>
        </p:spPr>
        <p:txBody>
          <a:bodyPr/>
          <a:lstStyle/>
          <a:p>
            <a:pPr lvl="0">
              <a:buNone/>
            </a:pPr>
            <a:endParaRPr lang="fr-FR" sz="2400"/>
          </a:p>
          <a:p>
            <a:pPr lvl="0">
              <a:buNone/>
            </a:pPr>
            <a:endParaRPr lang="fr-FR" sz="2400"/>
          </a:p>
          <a:p>
            <a:pPr lvl="0"/>
            <a:r>
              <a:rPr lang="fr-FR" sz="1600"/>
              <a:t>L'état de catastrophe naturelle, mais avec le dérèglement climatique ces situations seront de plus en plus fréquentes</a:t>
            </a:r>
          </a:p>
          <a:p>
            <a:pPr lvl="0"/>
            <a:r>
              <a:rPr lang="fr-FR" sz="1600"/>
              <a:t>Pics  de pollution corrélés avec la pluviométrie (graphique ARS)</a:t>
            </a:r>
          </a:p>
          <a:p>
            <a:pPr lvl="0"/>
            <a:r>
              <a:rPr lang="fr-FR" sz="2400"/>
              <a:t>Pollution maximale à l’ embouchure des rivieres</a:t>
            </a:r>
          </a:p>
          <a:p>
            <a:pPr lvl="0"/>
            <a:r>
              <a:rPr lang="fr-FR" sz="2400"/>
              <a:t>(Ilbarritz, Uhabia,St jean de luz, Socoa)</a:t>
            </a:r>
          </a:p>
          <a:p>
            <a:pPr lvl="0"/>
            <a:endParaRPr lang="fr-FR" sz="2400"/>
          </a:p>
          <a:p>
            <a:pPr lvl="0"/>
            <a:r>
              <a:rPr lang="fr-FR" sz="2400"/>
              <a:t>Défaillance des STEP</a:t>
            </a:r>
          </a:p>
          <a:p>
            <a:pPr lvl="0"/>
            <a:r>
              <a:rPr lang="fr-FR" sz="2400"/>
              <a:t>Inefficacité des émissaires</a:t>
            </a:r>
          </a:p>
          <a:p>
            <a:pPr lvl="0"/>
            <a:endParaRPr lang="fr-FR" sz="24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7200" y="319683"/>
            <a:ext cx="8229243" cy="1052638"/>
          </a:xfrm>
        </p:spPr>
        <p:txBody>
          <a:bodyPr/>
          <a:lstStyle/>
          <a:p>
            <a:pPr lvl="0">
              <a:buNone/>
            </a:pPr>
            <a:r>
              <a:rPr lang="fr-FR" sz="3200"/>
              <a:t>II. LE SYSTEME ACTUEL</a:t>
            </a:r>
            <a:br>
              <a:rPr lang="fr-FR" sz="3200"/>
            </a:br>
            <a:endParaRPr lang="fr-FR" sz="3200"/>
          </a:p>
        </p:txBody>
      </p:sp>
      <p:pic>
        <p:nvPicPr>
          <p:cNvPr id="3" name="Espace réservé du contenu 3"/>
          <p:cNvPicPr>
            <a:picLocks noChangeAspect="1"/>
          </p:cNvPicPr>
          <p:nvPr/>
        </p:nvPicPr>
        <p:blipFill>
          <a:blip r:embed="rId3">
            <a:lum bright="-50000"/>
            <a:alphaModFix/>
          </a:blip>
          <a:srcRect/>
          <a:stretch>
            <a:fillRect/>
          </a:stretch>
        </p:blipFill>
        <p:spPr>
          <a:xfrm>
            <a:off x="277200" y="1439997"/>
            <a:ext cx="8542800" cy="5155917"/>
          </a:xfrm>
          <a:prstGeom prst="rect">
            <a:avLst/>
          </a:prstGeom>
          <a:noFill/>
          <a:ln>
            <a:noFill/>
          </a:ln>
        </p:spPr>
      </p:pic>
      <p:sp>
        <p:nvSpPr>
          <p:cNvPr id="4" name="Sous-titre 3"/>
          <p:cNvSpPr txBox="1">
            <a:spLocks noGrp="1"/>
          </p:cNvSpPr>
          <p:nvPr>
            <p:ph type="subTitle" idx="4294967295"/>
          </p:nvPr>
        </p:nvSpPr>
        <p:spPr>
          <a:xfrm>
            <a:off x="671763" y="503642"/>
            <a:ext cx="7808756" cy="5722918"/>
          </a:xfrm>
        </p:spPr>
        <p:txBody>
          <a:bodyPr anchor="ctr" anchorCtr="1">
            <a:spAutoFit/>
          </a:bodyPr>
          <a:lstStyle/>
          <a:p>
            <a:endParaRPr lang="fr-F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671763" y="737664"/>
            <a:ext cx="7808756" cy="677104"/>
          </a:xfrm>
        </p:spPr>
        <p:txBody>
          <a:bodyPr>
            <a:spAutoFit/>
          </a:bodyPr>
          <a:lstStyle/>
          <a:p>
            <a:pPr lvl="0">
              <a:buNone/>
            </a:pPr>
            <a:r>
              <a:rPr lang="fr-FR"/>
              <a:t> </a:t>
            </a:r>
            <a:r>
              <a:rPr lang="fr-FR" sz="3600"/>
              <a:t>1 ère ETAPE: L'EGOUT</a:t>
            </a:r>
          </a:p>
        </p:txBody>
      </p:sp>
      <p:pic>
        <p:nvPicPr>
          <p:cNvPr id="3" name="Espace réservé pour une image  2"/>
          <p:cNvPicPr>
            <a:picLocks noGrp="1" noChangeAspect="1"/>
          </p:cNvPicPr>
          <p:nvPr>
            <p:ph type="pic" idx="4294967295"/>
          </p:nvPr>
        </p:nvPicPr>
        <p:blipFill>
          <a:blip r:embed="rId3">
            <a:lum bright="-50000"/>
            <a:alphaModFix/>
          </a:blip>
          <a:srcRect/>
          <a:stretch>
            <a:fillRect/>
          </a:stretch>
        </p:blipFill>
        <p:spPr>
          <a:xfrm>
            <a:off x="671763" y="2161083"/>
            <a:ext cx="3810240" cy="3810240"/>
          </a:xfrm>
        </p:spPr>
      </p:pic>
      <p:sp>
        <p:nvSpPr>
          <p:cNvPr id="4" name="Espace réservé du texte 3"/>
          <p:cNvSpPr txBox="1">
            <a:spLocks noGrp="1"/>
          </p:cNvSpPr>
          <p:nvPr>
            <p:ph type="body" idx="4294967295"/>
          </p:nvPr>
        </p:nvSpPr>
        <p:spPr>
          <a:xfrm>
            <a:off x="4673516" y="1600200"/>
            <a:ext cx="4015441" cy="5087877"/>
          </a:xfrm>
        </p:spPr>
        <p:txBody>
          <a:bodyPr>
            <a:spAutoFit/>
          </a:bodyPr>
          <a:lstStyle/>
          <a:p>
            <a:pPr marL="0" lvl="0" indent="0" algn="ctr" hangingPunct="1">
              <a:spcBef>
                <a:spcPts val="640"/>
              </a:spcBef>
              <a:spcAft>
                <a:spcPts val="0"/>
              </a:spcAft>
              <a:buNone/>
            </a:pPr>
            <a:endParaRPr lang="fr-FR" sz="2400">
              <a:latin typeface="Calibri"/>
            </a:endParaRPr>
          </a:p>
          <a:p>
            <a:pPr marL="0" lvl="0" indent="0" algn="ctr" hangingPunct="1">
              <a:spcBef>
                <a:spcPts val="640"/>
              </a:spcBef>
              <a:spcAft>
                <a:spcPts val="0"/>
              </a:spcAft>
              <a:buNone/>
            </a:pPr>
            <a:endParaRPr lang="fr-FR" sz="2400">
              <a:latin typeface="Calibri"/>
            </a:endParaRPr>
          </a:p>
          <a:p>
            <a:pPr marL="0" lvl="0" indent="0" algn="ctr" hangingPunct="1">
              <a:spcBef>
                <a:spcPts val="640"/>
              </a:spcBef>
              <a:spcAft>
                <a:spcPts val="0"/>
              </a:spcAft>
              <a:buNone/>
            </a:pPr>
            <a:endParaRPr lang="fr-FR" sz="2400">
              <a:latin typeface="Calibri"/>
            </a:endParaRPr>
          </a:p>
          <a:p>
            <a:pPr marL="0" lvl="0" indent="0" algn="ctr" hangingPunct="1">
              <a:spcBef>
                <a:spcPts val="640"/>
              </a:spcBef>
              <a:spcAft>
                <a:spcPts val="0"/>
              </a:spcAft>
              <a:buNone/>
            </a:pPr>
            <a:r>
              <a:rPr lang="fr-FR" sz="2400">
                <a:latin typeface="Calibri"/>
              </a:rPr>
              <a:t>Égout unitaire :</a:t>
            </a:r>
          </a:p>
          <a:p>
            <a:pPr marL="0" lvl="0" indent="0" algn="ctr" hangingPunct="1">
              <a:spcBef>
                <a:spcPts val="640"/>
              </a:spcBef>
              <a:spcAft>
                <a:spcPts val="0"/>
              </a:spcAft>
              <a:buNone/>
            </a:pPr>
            <a:r>
              <a:rPr lang="fr-FR" sz="2400" i="1">
                <a:latin typeface="Calibri"/>
              </a:rPr>
              <a:t>reçoit aussi bien les eaux usées que les eaux de ruissellement</a:t>
            </a:r>
          </a:p>
          <a:p>
            <a:pPr marL="0" lvl="0" indent="0" algn="ctr" hangingPunct="1">
              <a:spcBef>
                <a:spcPts val="640"/>
              </a:spcBef>
              <a:spcAft>
                <a:spcPts val="0"/>
              </a:spcAft>
              <a:buNone/>
            </a:pPr>
            <a:endParaRPr lang="fr-FR" sz="2400" i="1">
              <a:latin typeface="Calibri" pitchFamily="32"/>
            </a:endParaRPr>
          </a:p>
          <a:p>
            <a:pPr marL="0" lvl="0" indent="0" algn="ctr" hangingPunct="1">
              <a:spcBef>
                <a:spcPts val="640"/>
              </a:spcBef>
              <a:spcAft>
                <a:spcPts val="0"/>
              </a:spcAft>
              <a:buNone/>
            </a:pPr>
            <a:endParaRPr lang="fr-FR" sz="2400" i="1">
              <a:latin typeface="Calibri" pitchFamily="32"/>
            </a:endParaRPr>
          </a:p>
          <a:p>
            <a:pPr marL="0" lvl="0" indent="0" algn="ctr">
              <a:buNone/>
            </a:pPr>
            <a:endParaRPr lang="fr-FR" sz="2400" i="1">
              <a:latin typeface="Calibri"/>
            </a:endParaRPr>
          </a:p>
          <a:p>
            <a:pPr marL="0" lvl="0" indent="0" hangingPunct="1">
              <a:spcBef>
                <a:spcPts val="640"/>
              </a:spcBef>
              <a:spcAft>
                <a:spcPts val="0"/>
              </a:spcAft>
              <a:buNone/>
            </a:pPr>
            <a:endParaRPr lang="fr-FR" i="1">
              <a:latin typeface="Calibri" pitchFamily="32"/>
            </a:endParaRPr>
          </a:p>
          <a:p>
            <a:pPr marL="0" lvl="0" indent="0" hangingPunct="1">
              <a:spcBef>
                <a:spcPts val="640"/>
              </a:spcBef>
              <a:spcAft>
                <a:spcPts val="0"/>
              </a:spcAft>
              <a:buNone/>
            </a:pPr>
            <a:endParaRPr lang="fr-FR" i="1">
              <a:latin typeface="Calibri" pitchFamily="3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lIns="90004" tIns="44997" rIns="90004" bIns="44997"/>
          <a:lstStyle/>
          <a:p>
            <a:pPr lvl="0" hangingPunct="1">
              <a:buNone/>
            </a:pPr>
            <a:r>
              <a:rPr lang="fr-FR" b="0">
                <a:solidFill>
                  <a:srgbClr val="000000"/>
                </a:solidFill>
                <a:latin typeface="Calibri" pitchFamily="34"/>
              </a:rPr>
              <a:t>2 ème ETAPE: Déversoirs d’orage</a:t>
            </a:r>
          </a:p>
        </p:txBody>
      </p:sp>
      <p:sp>
        <p:nvSpPr>
          <p:cNvPr id="3" name="Espace réservé du contenu 2"/>
          <p:cNvSpPr txBox="1">
            <a:spLocks noGrp="1"/>
          </p:cNvSpPr>
          <p:nvPr>
            <p:ph type="body" idx="4294967295"/>
          </p:nvPr>
        </p:nvSpPr>
        <p:spPr>
          <a:xfrm>
            <a:off x="4673516" y="1600200"/>
            <a:ext cx="4015441" cy="4525557"/>
          </a:xfrm>
        </p:spPr>
        <p:txBody>
          <a:bodyPr lIns="90004" tIns="44997" rIns="90004" bIns="44997"/>
          <a:lstStyle/>
          <a:p>
            <a:pPr marL="0" lvl="0" indent="0" algn="just" hangingPunct="1">
              <a:spcBef>
                <a:spcPts val="640"/>
              </a:spcBef>
              <a:spcAft>
                <a:spcPts val="0"/>
              </a:spcAft>
              <a:buFont typeface="Arial" pitchFamily="32"/>
              <a:buChar char="•"/>
            </a:pPr>
            <a:r>
              <a:rPr lang="fr-FR" sz="2000">
                <a:latin typeface="Calibri"/>
              </a:rPr>
              <a:t>Sur les points bas , une pompe  de relevage  fait remonter les eaux usées dans le collecteur  d’aval</a:t>
            </a:r>
          </a:p>
          <a:p>
            <a:pPr marL="0" lvl="0" indent="0" algn="just" hangingPunct="1">
              <a:spcBef>
                <a:spcPts val="640"/>
              </a:spcBef>
              <a:spcAft>
                <a:spcPts val="0"/>
              </a:spcAft>
              <a:buFont typeface="Arial" pitchFamily="32"/>
              <a:buChar char="•"/>
            </a:pPr>
            <a:r>
              <a:rPr lang="fr-FR" sz="2000">
                <a:latin typeface="Calibri"/>
              </a:rPr>
              <a:t>Lors de fortes pluies, ce collecteur ne peut recueillir les eaux de pluie + les eaux usées , il y a risque  d’inondation .</a:t>
            </a:r>
          </a:p>
          <a:p>
            <a:pPr marL="0" lvl="0" indent="0" algn="just" hangingPunct="1">
              <a:spcBef>
                <a:spcPts val="640"/>
              </a:spcBef>
              <a:spcAft>
                <a:spcPts val="0"/>
              </a:spcAft>
              <a:buFont typeface="Arial" pitchFamily="32"/>
              <a:buChar char="•"/>
            </a:pPr>
            <a:r>
              <a:rPr lang="fr-FR" sz="2000">
                <a:latin typeface="Calibri"/>
              </a:rPr>
              <a:t>Ces déversoirs d’orage sont des «trop-plein» et quand les pluies sont trop abondantes, ce mélange  d’ eaux usées  est  rejeté directement vers le milieu naturel sans traitement.</a:t>
            </a:r>
          </a:p>
          <a:p>
            <a:pPr marL="0" lvl="0" indent="0" hangingPunct="1">
              <a:spcBef>
                <a:spcPts val="640"/>
              </a:spcBef>
              <a:spcAft>
                <a:spcPts val="0"/>
              </a:spcAft>
              <a:buNone/>
            </a:pPr>
            <a:endParaRPr lang="fr-FR">
              <a:latin typeface="Calibri"/>
            </a:endParaRPr>
          </a:p>
        </p:txBody>
      </p:sp>
      <p:sp>
        <p:nvSpPr>
          <p:cNvPr id="4" name="Espace réservé pour une image  3"/>
          <p:cNvSpPr txBox="1">
            <a:spLocks noGrp="1"/>
          </p:cNvSpPr>
          <p:nvPr>
            <p:ph type="pic" idx="4294967295"/>
          </p:nvPr>
        </p:nvSpPr>
        <p:spPr>
          <a:xfrm>
            <a:off x="671763" y="1906203"/>
            <a:ext cx="3810240" cy="4320357"/>
          </a:xfrm>
        </p:spPr>
        <p:txBody>
          <a:bodyPr/>
          <a:lstStyle/>
          <a:p>
            <a:endParaRPr lang="fr-FR"/>
          </a:p>
        </p:txBody>
      </p:sp>
      <p:pic>
        <p:nvPicPr>
          <p:cNvPr id="5" name="Espace réservé du contenu 3"/>
          <p:cNvPicPr>
            <a:picLocks noChangeAspect="1"/>
          </p:cNvPicPr>
          <p:nvPr/>
        </p:nvPicPr>
        <p:blipFill>
          <a:blip r:embed="rId3">
            <a:lum bright="-50000"/>
            <a:alphaModFix/>
          </a:blip>
          <a:srcRect/>
          <a:stretch>
            <a:fillRect/>
          </a:stretch>
        </p:blipFill>
        <p:spPr>
          <a:xfrm>
            <a:off x="57598" y="1439997"/>
            <a:ext cx="4679999" cy="489744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lyt coo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TotalTime>
  <Words>906</Words>
  <Application>Microsoft Office PowerPoint</Application>
  <PresentationFormat>Grand écran</PresentationFormat>
  <Paragraphs>169</Paragraphs>
  <Slides>37</Slides>
  <Notes>18</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9" baseType="lpstr">
      <vt:lpstr>SimSun</vt:lpstr>
      <vt:lpstr>Albany</vt:lpstr>
      <vt:lpstr>Arial</vt:lpstr>
      <vt:lpstr>Baskerville Old Face</vt:lpstr>
      <vt:lpstr>Calibri</vt:lpstr>
      <vt:lpstr>Lucida Sans Unicode</vt:lpstr>
      <vt:lpstr>StarSymbol</vt:lpstr>
      <vt:lpstr>Tahoma</vt:lpstr>
      <vt:lpstr>Thorndale</vt:lpstr>
      <vt:lpstr>Times New Roman</vt:lpstr>
      <vt:lpstr>lyt cool</vt:lpstr>
      <vt:lpstr>Texte OpenDocument</vt:lpstr>
      <vt:lpstr>LA QUALITE DES EAUX DE BAIGNADE</vt:lpstr>
      <vt:lpstr>INTRODUCTION :Le constat</vt:lpstr>
      <vt:lpstr>EXPLICATIONS</vt:lpstr>
      <vt:lpstr>Pluviométrie et jours de fermetures des plages  ARS</vt:lpstr>
      <vt:lpstr>Présentation PowerPoint</vt:lpstr>
      <vt:lpstr>EXPLICATIONS</vt:lpstr>
      <vt:lpstr>II. LE SYSTEME ACTUEL </vt:lpstr>
      <vt:lpstr> 1 ère ETAPE: L'EGOUT</vt:lpstr>
      <vt:lpstr>2 ème ETAPE: Déversoirs d’orage</vt:lpstr>
      <vt:lpstr>II. LE SYSTEME ACTUEL </vt:lpstr>
      <vt:lpstr>3 IEM ETAPE: LA STATION D'EPURATION</vt:lpstr>
      <vt:lpstr>La notion ,nD'EQUIVALENT HABITANT</vt:lpstr>
      <vt:lpstr>Comparaison  entre Équivalant Habitants et Habitants</vt:lpstr>
      <vt:lpstr>II. Les analyses bactériologiques sont insuffisantes qualitativement : 2 critères  </vt:lpstr>
      <vt:lpstr>Les analyses bactériologiques sont insuffisantes quantitativement</vt:lpstr>
      <vt:lpstr>III Des analyses plus complètes et  indépendantes</vt:lpstr>
      <vt:lpstr>Analyse en spectrométrie de masse d’eau de baignade en juin  2010 </vt:lpstr>
      <vt:lpstr>Présentation PowerPoint</vt:lpstr>
      <vt:lpstr>Présentation PowerPoint</vt:lpstr>
      <vt:lpstr>25 mai</vt:lpstr>
      <vt:lpstr>27 Juin 2013 : lipides</vt:lpstr>
      <vt:lpstr>Présentation PowerPoint</vt:lpstr>
      <vt:lpstr>Présentation PowerPoint</vt:lpstr>
      <vt:lpstr>Du micelle à la mousse: détergents et matières grasses</vt:lpstr>
      <vt:lpstr>Effets des matières grasses</vt:lpstr>
      <vt:lpstr>http://www.developpement-durable.gouv.fr/Principaux-polluants.html</vt:lpstr>
      <vt:lpstr>Effets des détergents </vt:lpstr>
      <vt:lpstr>Impossible de faire des analyses de détergents</vt:lpstr>
      <vt:lpstr>A: résultats Des détergents </vt:lpstr>
      <vt:lpstr>Les solutions III</vt:lpstr>
      <vt:lpstr>Gestion écologiques des  eaux de pluie</vt:lpstr>
      <vt:lpstr>Les solutions II</vt:lpstr>
      <vt:lpstr>Solution:Les STEP</vt:lpstr>
      <vt:lpstr>: bon état écologique de nos rivières : Ripisylve, Roselière, zones humides  </vt:lpstr>
      <vt:lpstr>Présentation PowerPoint</vt:lpstr>
      <vt:lpstr>4 R +1= Réduire. Réutiliser. Réparer .Recycler / Responsabiliser  </vt:lpstr>
      <vt:lpstr>« Pour  que  nos  enfants  voient  une  mer  propre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QUALITE DES EAUX DE BAIGNADE</dc:title>
  <dc:creator>Dr PERES</dc:creator>
  <cp:lastModifiedBy>c.jovenez@bakelan.fr</cp:lastModifiedBy>
  <cp:revision>57</cp:revision>
  <dcterms:created xsi:type="dcterms:W3CDTF">2013-11-22T17:06:47Z</dcterms:created>
  <dcterms:modified xsi:type="dcterms:W3CDTF">2014-02-25T00:27:09Z</dcterms:modified>
</cp:coreProperties>
</file>