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58" r:id="rId12"/>
    <p:sldId id="269" r:id="rId13"/>
    <p:sldId id="270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031D-839A-DF47-BBF8-4CDC570E896E}" type="datetimeFigureOut">
              <a:rPr lang="fr-FR" smtClean="0"/>
              <a:t>22/07/15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CC46-D80B-1D4C-BC79-1A3D492F6C5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031D-839A-DF47-BBF8-4CDC570E896E}" type="datetimeFigureOut">
              <a:rPr lang="fr-FR" smtClean="0"/>
              <a:t>22/07/15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CC46-D80B-1D4C-BC79-1A3D492F6C5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031D-839A-DF47-BBF8-4CDC570E896E}" type="datetimeFigureOut">
              <a:rPr lang="fr-FR" smtClean="0"/>
              <a:t>22/07/15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CC46-D80B-1D4C-BC79-1A3D492F6C5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031D-839A-DF47-BBF8-4CDC570E896E}" type="datetimeFigureOut">
              <a:rPr lang="fr-FR" smtClean="0"/>
              <a:t>22/07/15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CC46-D80B-1D4C-BC79-1A3D492F6C5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031D-839A-DF47-BBF8-4CDC570E896E}" type="datetimeFigureOut">
              <a:rPr lang="fr-FR" smtClean="0"/>
              <a:t>22/07/15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CC46-D80B-1D4C-BC79-1A3D492F6C5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031D-839A-DF47-BBF8-4CDC570E896E}" type="datetimeFigureOut">
              <a:rPr lang="fr-FR" smtClean="0"/>
              <a:t>22/07/15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CC46-D80B-1D4C-BC79-1A3D492F6C5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031D-839A-DF47-BBF8-4CDC570E896E}" type="datetimeFigureOut">
              <a:rPr lang="fr-FR" smtClean="0"/>
              <a:t>22/07/15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CC46-D80B-1D4C-BC79-1A3D492F6C5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031D-839A-DF47-BBF8-4CDC570E896E}" type="datetimeFigureOut">
              <a:rPr lang="fr-FR" smtClean="0"/>
              <a:t>22/07/15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CC46-D80B-1D4C-BC79-1A3D492F6C5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031D-839A-DF47-BBF8-4CDC570E896E}" type="datetimeFigureOut">
              <a:rPr lang="fr-FR" smtClean="0"/>
              <a:t>22/07/15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CC46-D80B-1D4C-BC79-1A3D492F6C5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031D-839A-DF47-BBF8-4CDC570E896E}" type="datetimeFigureOut">
              <a:rPr lang="fr-FR" smtClean="0"/>
              <a:t>22/07/15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CC46-D80B-1D4C-BC79-1A3D492F6C5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031D-839A-DF47-BBF8-4CDC570E896E}" type="datetimeFigureOut">
              <a:rPr lang="fr-FR" smtClean="0"/>
              <a:t>22/07/15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CC46-D80B-1D4C-BC79-1A3D492F6C5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031D-839A-DF47-BBF8-4CDC570E896E}" type="datetimeFigureOut">
              <a:rPr lang="fr-FR" smtClean="0"/>
              <a:t>22/07/15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CC46-D80B-1D4C-BC79-1A3D492F6C56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???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???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hyperlink" Target="http://fr.wikipedia.org/wiki/Traitement_primaire_de_l'ea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fr.wikipedia.org/wiki/DBO5" TargetMode="External"/><Relationship Id="rId3" Type="http://schemas.openxmlformats.org/officeDocument/2006/relationships/hyperlink" Target="http://fr.wikipedia.org/wiki/DCO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Documents complémentaires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Communiqué de presse du CADE </a:t>
            </a:r>
            <a:endParaRPr lang="fr-FR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fr-FR" sz="3200" dirty="0" smtClean="0"/>
              <a:t>Equivalent habitant= 150L</a:t>
            </a:r>
            <a:br>
              <a:rPr lang="fr-FR" sz="3200" dirty="0" smtClean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Mais</a:t>
            </a:r>
            <a:r>
              <a:rPr lang="fr-FR" dirty="0" smtClean="0"/>
              <a:t> la consommation réelle se situe  plutôt </a:t>
            </a:r>
            <a:r>
              <a:rPr lang="fr-FR" dirty="0" smtClean="0"/>
              <a:t>entre 150L et 250l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</a:t>
            </a:r>
            <a:r>
              <a:rPr lang="fr-FR" dirty="0" smtClean="0"/>
              <a:t> -la Population </a:t>
            </a:r>
            <a:r>
              <a:rPr lang="fr-FR" dirty="0" smtClean="0"/>
              <a:t>estivale</a:t>
            </a:r>
            <a:r>
              <a:rPr lang="fr-FR" dirty="0" smtClean="0"/>
              <a:t> fait plus </a:t>
            </a:r>
            <a:r>
              <a:rPr lang="fr-FR" dirty="0" smtClean="0"/>
              <a:t>que doublée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</a:t>
            </a:r>
            <a:r>
              <a:rPr lang="fr-FR" dirty="0" smtClean="0"/>
              <a:t> - Enfin  </a:t>
            </a:r>
            <a:r>
              <a:rPr lang="fr-FR" dirty="0" smtClean="0"/>
              <a:t>lors de </a:t>
            </a:r>
            <a:r>
              <a:rPr lang="fr-FR" dirty="0" smtClean="0"/>
              <a:t>pluie le système est saturé 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 de notre enquête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286000" y="1600200"/>
          <a:ext cx="4699000" cy="4880098"/>
        </p:xfrm>
        <a:graphic>
          <a:graphicData uri="http://schemas.openxmlformats.org/presentationml/2006/ole">
            <p:oleObj spid="_x0000_s6146" name="Document" r:id="rId3" imgW="7886700" imgH="81915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fr-FR" dirty="0" smtClean="0"/>
              <a:t>Résultats de notre enquête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199"/>
            <a:ext cx="64008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Pathologies</a:t>
            </a:r>
            <a:r>
              <a:rPr lang="fr-FR" dirty="0" smtClean="0"/>
              <a:t>	         			 % </a:t>
            </a:r>
            <a:r>
              <a:rPr lang="fr-FR" dirty="0"/>
              <a:t>de réponses	</a:t>
            </a:r>
          </a:p>
          <a:p>
            <a:r>
              <a:rPr lang="fr-FR" dirty="0" err="1"/>
              <a:t>Gastro</a:t>
            </a:r>
            <a:r>
              <a:rPr lang="fr-FR" dirty="0"/>
              <a:t> entérite</a:t>
            </a:r>
            <a:r>
              <a:rPr lang="fr-FR" dirty="0" smtClean="0"/>
              <a:t>	                           11,5</a:t>
            </a:r>
            <a:r>
              <a:rPr lang="fr-FR" dirty="0"/>
              <a:t>	</a:t>
            </a:r>
          </a:p>
          <a:p>
            <a:r>
              <a:rPr lang="fr-FR" dirty="0"/>
              <a:t>Otite externe/moyenne aigüe	23,1	</a:t>
            </a:r>
          </a:p>
          <a:p>
            <a:r>
              <a:rPr lang="fr-FR" dirty="0"/>
              <a:t>Rhino-pharyngite</a:t>
            </a:r>
            <a:r>
              <a:rPr lang="fr-FR" dirty="0" smtClean="0"/>
              <a:t>	                          1,9</a:t>
            </a:r>
            <a:r>
              <a:rPr lang="fr-FR" dirty="0"/>
              <a:t>	</a:t>
            </a:r>
          </a:p>
          <a:p>
            <a:r>
              <a:rPr lang="fr-FR" dirty="0"/>
              <a:t>Sinusite</a:t>
            </a:r>
            <a:r>
              <a:rPr lang="fr-FR" dirty="0" smtClean="0"/>
              <a:t>						9,6</a:t>
            </a:r>
            <a:r>
              <a:rPr lang="fr-FR" dirty="0"/>
              <a:t>	</a:t>
            </a:r>
          </a:p>
          <a:p>
            <a:r>
              <a:rPr lang="fr-FR" dirty="0"/>
              <a:t>Angine</a:t>
            </a:r>
            <a:r>
              <a:rPr lang="fr-FR" dirty="0" smtClean="0"/>
              <a:t>						3,8</a:t>
            </a:r>
            <a:r>
              <a:rPr lang="fr-FR" dirty="0"/>
              <a:t>	</a:t>
            </a:r>
          </a:p>
          <a:p>
            <a:r>
              <a:rPr lang="fr-FR" dirty="0"/>
              <a:t>Infection </a:t>
            </a:r>
            <a:r>
              <a:rPr lang="fr-FR" dirty="0" smtClean="0"/>
              <a:t>Oculaire				</a:t>
            </a:r>
            <a:r>
              <a:rPr lang="fr-FR" dirty="0"/>
              <a:t>9,6	</a:t>
            </a:r>
          </a:p>
          <a:p>
            <a:r>
              <a:rPr lang="fr-FR" dirty="0"/>
              <a:t>Bronchite</a:t>
            </a:r>
            <a:r>
              <a:rPr lang="fr-FR" dirty="0" smtClean="0"/>
              <a:t>						0</a:t>
            </a:r>
            <a:r>
              <a:rPr lang="fr-FR" dirty="0"/>
              <a:t>	</a:t>
            </a:r>
          </a:p>
          <a:p>
            <a:r>
              <a:rPr lang="fr-FR" dirty="0" smtClean="0"/>
              <a:t>Pneumopathie					</a:t>
            </a:r>
            <a:r>
              <a:rPr lang="fr-FR" dirty="0"/>
              <a:t>0	</a:t>
            </a:r>
          </a:p>
          <a:p>
            <a:r>
              <a:rPr lang="fr-FR" dirty="0"/>
              <a:t>Méningite</a:t>
            </a:r>
            <a:r>
              <a:rPr lang="fr-FR" dirty="0" smtClean="0"/>
              <a:t>					0</a:t>
            </a:r>
            <a:r>
              <a:rPr lang="fr-FR" dirty="0"/>
              <a:t>	</a:t>
            </a:r>
          </a:p>
          <a:p>
            <a:r>
              <a:rPr lang="fr-FR" dirty="0"/>
              <a:t>Hépatite</a:t>
            </a:r>
            <a:r>
              <a:rPr lang="fr-FR" dirty="0" smtClean="0"/>
              <a:t>						0</a:t>
            </a:r>
            <a:r>
              <a:rPr lang="fr-FR" dirty="0"/>
              <a:t>	</a:t>
            </a:r>
          </a:p>
          <a:p>
            <a:r>
              <a:rPr lang="fr-FR" dirty="0"/>
              <a:t>Infection urinaire ou génitale</a:t>
            </a:r>
            <a:r>
              <a:rPr lang="fr-FR" dirty="0" smtClean="0"/>
              <a:t>		15,4</a:t>
            </a:r>
            <a:r>
              <a:rPr lang="fr-FR" dirty="0"/>
              <a:t>	</a:t>
            </a:r>
          </a:p>
          <a:p>
            <a:r>
              <a:rPr lang="fr-FR" dirty="0"/>
              <a:t>Infection de plaie</a:t>
            </a:r>
            <a:r>
              <a:rPr lang="fr-FR" dirty="0" smtClean="0"/>
              <a:t>				13,5</a:t>
            </a:r>
            <a:r>
              <a:rPr lang="fr-FR" dirty="0"/>
              <a:t>	</a:t>
            </a:r>
          </a:p>
          <a:p>
            <a:r>
              <a:rPr lang="fr-FR" dirty="0"/>
              <a:t>Arthrite septique</a:t>
            </a:r>
            <a:r>
              <a:rPr lang="fr-FR" dirty="0" smtClean="0"/>
              <a:t>				0</a:t>
            </a:r>
            <a:r>
              <a:rPr lang="fr-FR" dirty="0"/>
              <a:t>	</a:t>
            </a:r>
          </a:p>
          <a:p>
            <a:r>
              <a:rPr lang="fr-FR" dirty="0"/>
              <a:t>Infection Cutanée</a:t>
            </a:r>
            <a:r>
              <a:rPr lang="fr-FR" dirty="0" smtClean="0"/>
              <a:t>				11,5</a:t>
            </a:r>
            <a:r>
              <a:rPr lang="fr-FR" dirty="0"/>
              <a:t>	</a:t>
            </a:r>
          </a:p>
          <a:p>
            <a:r>
              <a:rPr lang="fr-FR" dirty="0"/>
              <a:t>Autres</a:t>
            </a:r>
            <a:r>
              <a:rPr lang="fr-FR" dirty="0" smtClean="0"/>
              <a:t>						0</a:t>
            </a:r>
            <a:r>
              <a:rPr lang="fr-FR" dirty="0"/>
              <a:t>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66FF"/>
                </a:solidFill>
              </a:rPr>
              <a:t>Analyse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295400" y="1757363"/>
          <a:ext cx="5969000" cy="4368800"/>
        </p:xfrm>
        <a:graphic>
          <a:graphicData uri="http://schemas.openxmlformats.org/presentationml/2006/ole">
            <p:oleObj spid="_x0000_s27650" name="Document" r:id="rId3" imgW="5969000" imgH="43688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 Égout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Égout unitaire (</a:t>
            </a:r>
            <a:r>
              <a:rPr lang="fr-FR" i="1" dirty="0" err="1" smtClean="0"/>
              <a:t>Combined</a:t>
            </a:r>
            <a:r>
              <a:rPr lang="fr-FR" i="1" dirty="0" smtClean="0"/>
              <a:t> </a:t>
            </a:r>
            <a:r>
              <a:rPr lang="fr-FR" i="1" dirty="0" err="1" smtClean="0"/>
              <a:t>sewers</a:t>
            </a:r>
            <a:r>
              <a:rPr lang="fr-FR" i="1" dirty="0" smtClean="0"/>
              <a:t>)L'égout unitaire reçoit aussi bien les eaux usées que les eaux de ruissellement.</a:t>
            </a:r>
          </a:p>
          <a:p>
            <a:r>
              <a:rPr lang="fr-FR" dirty="0" smtClean="0"/>
              <a:t>Égout séparatif (</a:t>
            </a:r>
            <a:r>
              <a:rPr lang="fr-FR" i="1" dirty="0" err="1" smtClean="0"/>
              <a:t>Sanitary</a:t>
            </a:r>
            <a:r>
              <a:rPr lang="fr-FR" i="1" dirty="0" smtClean="0"/>
              <a:t> </a:t>
            </a:r>
            <a:r>
              <a:rPr lang="fr-FR" i="1" dirty="0" err="1" smtClean="0"/>
              <a:t>sewers</a:t>
            </a:r>
            <a:r>
              <a:rPr lang="fr-FR" i="1" dirty="0" smtClean="0"/>
              <a:t>)Les égouts séparatifs sont les canalisations souterraines qui transportent uniquement des eaux usées  domestiques ou industrielles, et non les eaux de pluie.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Déversoirs d’orage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Sur les points bas , une pompe renvoie les eaux usées dans le collecteur situé en amont </a:t>
            </a:r>
          </a:p>
          <a:p>
            <a:r>
              <a:rPr lang="fr-FR" dirty="0" smtClean="0"/>
              <a:t>Ce collecteur ne pouvant recueillir toute l’eau lors de fortes pluies, il y a risque  d’inondation,. </a:t>
            </a:r>
          </a:p>
          <a:p>
            <a:r>
              <a:rPr lang="fr-FR" dirty="0" smtClean="0"/>
              <a:t>ces déversoirs d’orage sont des » trop-plein « . Quand les pluies sont trop abondantes, les eaux usées sont rejetées vers des milieux naturels sans traitement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Déversoir d’ orage </a:t>
            </a:r>
            <a:endParaRPr lang="fr-FR" dirty="0"/>
          </a:p>
        </p:txBody>
      </p:sp>
      <p:pic>
        <p:nvPicPr>
          <p:cNvPr id="4" name="Espace réservé du contenu 3" descr="deversoir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5912" y="2029619"/>
            <a:ext cx="5972175" cy="36671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ste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495590" cy="61389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Qu’ est ce qu’une station d épuration (STEP)</a:t>
            </a:r>
            <a:endParaRPr lang="fr-FR" dirty="0"/>
          </a:p>
        </p:txBody>
      </p:sp>
      <p:pic>
        <p:nvPicPr>
          <p:cNvPr id="4" name="Espace réservé du contenu 3" descr="Usine_de_dépollution_(ESQUEMPEQUE-fr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12156"/>
            <a:ext cx="4038600" cy="3702050"/>
          </a:xfr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648200" y="2012157"/>
            <a:ext cx="4038600" cy="3702050"/>
          </a:xfrm>
        </p:spPr>
        <p:txBody>
          <a:bodyPr/>
          <a:lstStyle/>
          <a:p>
            <a:pPr lvl="0"/>
            <a:r>
              <a:rPr lang="fr-FR" dirty="0" smtClean="0"/>
              <a:t>prétraitement : dégrillage, dessablage, déshuilage</a:t>
            </a:r>
          </a:p>
          <a:p>
            <a:pPr lvl="0"/>
            <a:r>
              <a:rPr lang="fr-FR" dirty="0" smtClean="0">
                <a:solidFill>
                  <a:srgbClr val="0000FF"/>
                </a:solidFill>
                <a:hlinkClick r:id="rId3"/>
              </a:rPr>
              <a:t>traitement primaire</a:t>
            </a:r>
            <a:r>
              <a:rPr lang="fr-FR" dirty="0" smtClean="0">
                <a:solidFill>
                  <a:srgbClr val="0000FF"/>
                </a:solidFill>
              </a:rPr>
              <a:t> </a:t>
            </a:r>
            <a:r>
              <a:rPr lang="fr-FR" dirty="0" smtClean="0"/>
              <a:t>: simple décantation avec récupération des boues et écrémage des flottants.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Qu’ est ce qu’une STEP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Principal système sur la cote basque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3366FF"/>
                </a:solidFill>
              </a:rPr>
              <a:t>Traitement secondaire </a:t>
            </a:r>
            <a:r>
              <a:rPr lang="fr-FR" dirty="0" smtClean="0"/>
              <a:t> :Les filières biologiques aérobies (apport artificiel d’oxygène) font appel aux micro organismes naturellement présents dans le milieu naturel pour dégrader la pollution</a:t>
            </a:r>
          </a:p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Différentes étapes </a:t>
            </a:r>
            <a:endParaRPr lang="fr-FR" dirty="0"/>
          </a:p>
        </p:txBody>
      </p:sp>
      <p:pic>
        <p:nvPicPr>
          <p:cNvPr id="7" name="Espace réservé du contenu 6" descr="Usine_de_dépollution_(ESQUEMPEQUE-fr)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298039"/>
            <a:ext cx="4041775" cy="37049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r-FR" b="1" dirty="0" smtClean="0"/>
              <a:t>EQUIVALENT -HABITANTS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fr-FR" b="1" dirty="0" smtClean="0"/>
              <a:t> </a:t>
            </a:r>
            <a:r>
              <a:rPr lang="fr-FR" dirty="0" smtClean="0"/>
              <a:t>En France, un </a:t>
            </a:r>
            <a:r>
              <a:rPr lang="fr-FR" dirty="0" err="1" smtClean="0"/>
              <a:t>équivalent-habitant</a:t>
            </a:r>
            <a:r>
              <a:rPr lang="fr-FR" dirty="0" smtClean="0"/>
              <a:t>(EH) correspond à: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 60g de la </a:t>
            </a:r>
            <a:r>
              <a:rPr lang="fr-FR" dirty="0" smtClean="0">
                <a:hlinkClick r:id="rId2"/>
              </a:rPr>
              <a:t>Demande biologique en oxygène</a:t>
            </a:r>
            <a:r>
              <a:rPr lang="fr-FR" dirty="0" smtClean="0"/>
              <a:t>, </a:t>
            </a:r>
          </a:p>
          <a:p>
            <a:r>
              <a:rPr lang="fr-FR" dirty="0" smtClean="0"/>
              <a:t>135g de la </a:t>
            </a:r>
            <a:r>
              <a:rPr lang="fr-FR" dirty="0" smtClean="0">
                <a:hlinkClick r:id="rId3"/>
              </a:rPr>
              <a:t>Demande chimique en oxygène</a:t>
            </a:r>
            <a:r>
              <a:rPr lang="fr-FR" dirty="0" smtClean="0"/>
              <a:t>, 9,9g d’azote et 3,5g de phosphore dans une </a:t>
            </a:r>
          </a:p>
          <a:p>
            <a:r>
              <a:rPr lang="fr-FR" dirty="0" smtClean="0"/>
              <a:t>quantité quotidienne de 150 litres d'eau usée.</a:t>
            </a:r>
          </a:p>
          <a:p>
            <a:r>
              <a:rPr lang="fr-FR" dirty="0" smtClean="0"/>
              <a:t>   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/>
          <p:cNvPicPr>
            <a:picLocks noChangeAspect="1"/>
          </p:cNvPicPr>
          <p:nvPr/>
        </p:nvPicPr>
        <p:blipFill>
          <a:blip r:embed="rId2" cstate="print">
            <a:alphaModFix/>
          </a:blip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438400" y="1688072"/>
            <a:ext cx="4419600" cy="4800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438400" y="1688072"/>
          <a:ext cx="4419600" cy="4800596"/>
        </p:xfrm>
        <a:graphic>
          <a:graphicData uri="http://schemas.openxmlformats.org/drawingml/2006/table">
            <a:tbl>
              <a:tblPr/>
              <a:tblGrid>
                <a:gridCol w="1466594"/>
                <a:gridCol w="1486412"/>
                <a:gridCol w="1466594"/>
              </a:tblGrid>
              <a:tr h="28506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 dirty="0">
                          <a:latin typeface="Verdana"/>
                        </a:rPr>
                        <a:t>Ville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 dirty="0">
                          <a:latin typeface="Verdana"/>
                        </a:rPr>
                        <a:t>Équivalent habitants 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 dirty="0">
                          <a:latin typeface="Verdana"/>
                        </a:rPr>
                        <a:t>Habitants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ECE"/>
                    </a:solidFill>
                  </a:tcPr>
                </a:tc>
              </a:tr>
              <a:tr h="235026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latin typeface="Verdana"/>
                        </a:rPr>
                        <a:t>Hendaye 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35 400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15 000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26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latin typeface="Verdana"/>
                        </a:rPr>
                        <a:t>Urrugne</a:t>
                      </a:r>
                      <a:r>
                        <a:rPr lang="fr-FR" sz="700" b="0" i="0" u="none" strike="noStrike" dirty="0">
                          <a:latin typeface="Verdana"/>
                        </a:rPr>
                        <a:t> 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40 000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8 500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6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latin typeface="Verdana"/>
                        </a:rPr>
                        <a:t>St Jean de </a:t>
                      </a:r>
                      <a:r>
                        <a:rPr lang="fr-FR" sz="700" b="0" i="0" u="none" strike="noStrike" dirty="0" err="1">
                          <a:latin typeface="Verdana"/>
                        </a:rPr>
                        <a:t>Luz</a:t>
                      </a:r>
                      <a:r>
                        <a:rPr lang="fr-FR" sz="700" b="0" i="0" u="none" strike="noStrike" dirty="0">
                          <a:latin typeface="Verdana"/>
                        </a:rPr>
                        <a:t> / Ciboure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latin typeface="Verdana"/>
                        </a:rPr>
                        <a:t>58 000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20 700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26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Guethary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latin typeface="Verdana"/>
                        </a:rPr>
                        <a:t>10 000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1 300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26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Bidart 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latin typeface="Verdana"/>
                        </a:rPr>
                        <a:t>25 000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7 000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26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Arbonne 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latin typeface="Verdana"/>
                        </a:rPr>
                        <a:t>2 000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26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Arcangues 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latin typeface="Verdana"/>
                        </a:rPr>
                        <a:t>3 000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26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Ahetze 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latin typeface="Verdana"/>
                        </a:rPr>
                        <a:t>1 700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26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St Pée sur Nivelle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15 000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latin typeface="Verdana"/>
                        </a:rPr>
                        <a:t>6 000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26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Sare 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latin typeface="Verdana"/>
                        </a:rPr>
                        <a:t>2 500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26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Ascain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8 000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latin typeface="Verdana"/>
                        </a:rPr>
                        <a:t>4 000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26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Biarritz 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90 400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25 000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26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Anglet 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112 000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latin typeface="Verdana"/>
                        </a:rPr>
                        <a:t>38 000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26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Bayonne St Bernard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6 000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45 000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26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St Pierre D'Irube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60 000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latin typeface="Verdana"/>
                        </a:rPr>
                        <a:t>4 400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26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Mouguerre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latin typeface="Verdana"/>
                        </a:rPr>
                        <a:t>5 000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26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Bassussary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8 000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2 400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26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Ustaritz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3 000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latin typeface="Verdana"/>
                        </a:rPr>
                        <a:t>6 000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26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latin typeface="Verdana"/>
                        </a:rPr>
                        <a:t>Total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latin typeface="Verdana"/>
                        </a:rPr>
                        <a:t>469 800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 dirty="0">
                          <a:latin typeface="Verdana"/>
                        </a:rPr>
                        <a:t>197 000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477000" y="64886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Sources : </a:t>
            </a:r>
            <a:br>
              <a:rPr lang="fr-FR" sz="900" dirty="0" smtClean="0"/>
            </a:br>
            <a:r>
              <a:rPr lang="fr-FR" sz="900" dirty="0" smtClean="0"/>
              <a:t>http://</a:t>
            </a:r>
            <a:r>
              <a:rPr lang="fr-FR" sz="900" dirty="0" err="1" smtClean="0"/>
              <a:t>assainissement.developpement-durable.gouv.fr</a:t>
            </a:r>
            <a:r>
              <a:rPr lang="fr-FR" sz="900" dirty="0" smtClean="0"/>
              <a:t>/</a:t>
            </a:r>
            <a:endParaRPr lang="fr-FR" sz="900" dirty="0"/>
          </a:p>
        </p:txBody>
      </p:sp>
      <p:sp>
        <p:nvSpPr>
          <p:cNvPr id="6" name="Titre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Comparaison  </a:t>
            </a:r>
            <a:r>
              <a:rPr lang="fr-FR" smtClean="0"/>
              <a:t>entre Équivalant </a:t>
            </a:r>
            <a:r>
              <a:rPr lang="fr-FR" dirty="0" smtClean="0"/>
              <a:t>Habitants et Habitants 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562</Words>
  <Application>Microsoft Macintosh PowerPoint</Application>
  <PresentationFormat>Présentation à l'écran (4:3)</PresentationFormat>
  <Paragraphs>113</Paragraphs>
  <Slides>13</Slides>
  <Notes>0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Liaisons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Thème Office</vt:lpstr>
      <vt:lpstr>???</vt:lpstr>
      <vt:lpstr>???</vt:lpstr>
      <vt:lpstr>Documents complémentaires </vt:lpstr>
      <vt:lpstr>Quel Égout</vt:lpstr>
      <vt:lpstr>Déversoirs d’orage </vt:lpstr>
      <vt:lpstr>Déversoir d’ orage </vt:lpstr>
      <vt:lpstr>Diapositive 5</vt:lpstr>
      <vt:lpstr>Qu’ est ce qu’une station d épuration (STEP)</vt:lpstr>
      <vt:lpstr>Qu’ est ce qu’une STEP</vt:lpstr>
      <vt:lpstr>EQUIVALENT -HABITANTS</vt:lpstr>
      <vt:lpstr>Comparaison  entre Équivalant Habitants et Habitants </vt:lpstr>
      <vt:lpstr>Equivalent habitant= 150L </vt:lpstr>
      <vt:lpstr>Résultats de notre enquête </vt:lpstr>
      <vt:lpstr>Résultats de notre enquête </vt:lpstr>
      <vt:lpstr>Analyse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Documents complémentaires </dc:title>
  <dc:creator>Jean-Marc Peres</dc:creator>
  <cp:lastModifiedBy>Jean-Marc Peres</cp:lastModifiedBy>
  <cp:revision>3</cp:revision>
  <dcterms:created xsi:type="dcterms:W3CDTF">2015-07-22T19:37:10Z</dcterms:created>
  <dcterms:modified xsi:type="dcterms:W3CDTF">2015-07-22T19:57:01Z</dcterms:modified>
</cp:coreProperties>
</file>